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80" r:id="rId2"/>
    <p:sldId id="367" r:id="rId3"/>
    <p:sldId id="368" r:id="rId4"/>
    <p:sldId id="324" r:id="rId5"/>
    <p:sldId id="296" r:id="rId6"/>
    <p:sldId id="301" r:id="rId7"/>
    <p:sldId id="410" r:id="rId8"/>
    <p:sldId id="374" r:id="rId9"/>
    <p:sldId id="375" r:id="rId10"/>
    <p:sldId id="376" r:id="rId11"/>
    <p:sldId id="377" r:id="rId12"/>
    <p:sldId id="378" r:id="rId13"/>
    <p:sldId id="323" r:id="rId14"/>
    <p:sldId id="322" r:id="rId15"/>
    <p:sldId id="369" r:id="rId16"/>
    <p:sldId id="326" r:id="rId17"/>
    <p:sldId id="371" r:id="rId18"/>
    <p:sldId id="372" r:id="rId19"/>
    <p:sldId id="259" r:id="rId20"/>
    <p:sldId id="411" r:id="rId21"/>
    <p:sldId id="412" r:id="rId22"/>
    <p:sldId id="413" r:id="rId23"/>
    <p:sldId id="417" r:id="rId24"/>
    <p:sldId id="329" r:id="rId25"/>
    <p:sldId id="337" r:id="rId26"/>
    <p:sldId id="363" r:id="rId27"/>
    <p:sldId id="339" r:id="rId28"/>
    <p:sldId id="365" r:id="rId29"/>
    <p:sldId id="340" r:id="rId30"/>
    <p:sldId id="344" r:id="rId31"/>
    <p:sldId id="418" r:id="rId32"/>
    <p:sldId id="414" r:id="rId33"/>
    <p:sldId id="415" r:id="rId34"/>
    <p:sldId id="416" r:id="rId35"/>
    <p:sldId id="306" r:id="rId36"/>
    <p:sldId id="370" r:id="rId37"/>
    <p:sldId id="409" r:id="rId38"/>
    <p:sldId id="327" r:id="rId39"/>
    <p:sldId id="354" r:id="rId40"/>
    <p:sldId id="379" r:id="rId41"/>
    <p:sldId id="380" r:id="rId42"/>
    <p:sldId id="389" r:id="rId43"/>
    <p:sldId id="390" r:id="rId44"/>
    <p:sldId id="391" r:id="rId45"/>
    <p:sldId id="392" r:id="rId46"/>
    <p:sldId id="407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393" r:id="rId55"/>
    <p:sldId id="394" r:id="rId56"/>
    <p:sldId id="395" r:id="rId57"/>
    <p:sldId id="396" r:id="rId58"/>
    <p:sldId id="397" r:id="rId59"/>
    <p:sldId id="355" r:id="rId60"/>
    <p:sldId id="310" r:id="rId61"/>
    <p:sldId id="419" r:id="rId62"/>
    <p:sldId id="421" r:id="rId63"/>
    <p:sldId id="427" r:id="rId64"/>
    <p:sldId id="422" r:id="rId65"/>
    <p:sldId id="424" r:id="rId66"/>
    <p:sldId id="425" r:id="rId67"/>
    <p:sldId id="426" r:id="rId68"/>
    <p:sldId id="428" r:id="rId69"/>
    <p:sldId id="408" r:id="rId70"/>
    <p:sldId id="366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66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76340" autoAdjust="0"/>
  </p:normalViewPr>
  <p:slideViewPr>
    <p:cSldViewPr snapToGrid="0">
      <p:cViewPr>
        <p:scale>
          <a:sx n="50" d="100"/>
          <a:sy n="50" d="100"/>
        </p:scale>
        <p:origin x="1914" y="16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661709-8D29-4588-8C7D-1C73EFF2EFB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813DAE8-C472-4E41-993F-6CC0DD6EE4C1}">
      <dgm:prSet phldrT="[文字]" custT="1"/>
      <dgm:spPr/>
      <dgm:t>
        <a:bodyPr/>
        <a:lstStyle/>
        <a:p>
          <a:r>
            <a:rPr lang="en-US" altLang="zh-TW" sz="4000" dirty="0"/>
            <a:t>Component-by-component</a:t>
          </a:r>
          <a:endParaRPr lang="zh-TW" altLang="en-US" sz="4000" dirty="0"/>
        </a:p>
      </dgm:t>
    </dgm:pt>
    <dgm:pt modelId="{0119F75E-4528-49F4-B088-8666240E4474}" type="parTrans" cxnId="{8F632496-FE84-4E07-A5ED-BACA8A94AD2D}">
      <dgm:prSet/>
      <dgm:spPr/>
      <dgm:t>
        <a:bodyPr/>
        <a:lstStyle/>
        <a:p>
          <a:endParaRPr lang="zh-TW" altLang="en-US"/>
        </a:p>
      </dgm:t>
    </dgm:pt>
    <dgm:pt modelId="{1A85301D-E6B6-4B25-A070-DA00AB57E560}" type="sibTrans" cxnId="{8F632496-FE84-4E07-A5ED-BACA8A94AD2D}">
      <dgm:prSet/>
      <dgm:spPr/>
      <dgm:t>
        <a:bodyPr/>
        <a:lstStyle/>
        <a:p>
          <a:endParaRPr lang="zh-TW" altLang="en-US"/>
        </a:p>
      </dgm:t>
    </dgm:pt>
    <dgm:pt modelId="{CF09B81D-AA2D-4014-8F76-6D675959C995}">
      <dgm:prSet phldrT="[文字]" custT="1"/>
      <dgm:spPr/>
      <dgm:t>
        <a:bodyPr/>
        <a:lstStyle/>
        <a:p>
          <a:r>
            <a:rPr lang="en-US" altLang="zh-TW" sz="4000" dirty="0"/>
            <a:t>Autoencoder </a:t>
          </a:r>
          <a:endParaRPr lang="zh-TW" altLang="en-US" sz="4000" dirty="0"/>
        </a:p>
      </dgm:t>
    </dgm:pt>
    <dgm:pt modelId="{AB82D607-AE12-45F1-BFE5-82D5FBC0037F}" type="parTrans" cxnId="{234E8EE1-3658-4CC5-803B-D61D3934072C}">
      <dgm:prSet/>
      <dgm:spPr/>
      <dgm:t>
        <a:bodyPr/>
        <a:lstStyle/>
        <a:p>
          <a:endParaRPr lang="zh-TW" altLang="en-US"/>
        </a:p>
      </dgm:t>
    </dgm:pt>
    <dgm:pt modelId="{1696A702-4028-4C2D-9454-3BE42DD47E97}" type="sibTrans" cxnId="{234E8EE1-3658-4CC5-803B-D61D3934072C}">
      <dgm:prSet/>
      <dgm:spPr/>
      <dgm:t>
        <a:bodyPr/>
        <a:lstStyle/>
        <a:p>
          <a:endParaRPr lang="zh-TW" altLang="en-US"/>
        </a:p>
      </dgm:t>
    </dgm:pt>
    <dgm:pt modelId="{527D9D8F-6529-4FEA-8364-A3FD24A4E46E}">
      <dgm:prSet phldrT="[文字]" custT="1"/>
      <dgm:spPr/>
      <dgm:t>
        <a:bodyPr/>
        <a:lstStyle/>
        <a:p>
          <a:r>
            <a:rPr lang="en-US" altLang="zh-TW" sz="4000" dirty="0"/>
            <a:t>Generative Adversarial Network (GAN)</a:t>
          </a:r>
          <a:endParaRPr lang="zh-TW" altLang="en-US" sz="4000" dirty="0"/>
        </a:p>
      </dgm:t>
    </dgm:pt>
    <dgm:pt modelId="{60D0AE11-8A9A-4CF6-81B6-75CFC208BC41}" type="parTrans" cxnId="{6D70DAD3-EF25-48F4-89D8-C39B7401CDF9}">
      <dgm:prSet/>
      <dgm:spPr/>
      <dgm:t>
        <a:bodyPr/>
        <a:lstStyle/>
        <a:p>
          <a:endParaRPr lang="zh-TW" altLang="en-US"/>
        </a:p>
      </dgm:t>
    </dgm:pt>
    <dgm:pt modelId="{E13CD0B5-926E-4039-B359-3846186489B0}" type="sibTrans" cxnId="{6D70DAD3-EF25-48F4-89D8-C39B7401CDF9}">
      <dgm:prSet/>
      <dgm:spPr/>
      <dgm:t>
        <a:bodyPr/>
        <a:lstStyle/>
        <a:p>
          <a:endParaRPr lang="zh-TW" altLang="en-US"/>
        </a:p>
      </dgm:t>
    </dgm:pt>
    <dgm:pt modelId="{495D86B3-89B7-4B1B-80EE-8900238281CD}" type="pres">
      <dgm:prSet presAssocID="{38661709-8D29-4588-8C7D-1C73EFF2EFBB}" presName="linear" presStyleCnt="0">
        <dgm:presLayoutVars>
          <dgm:animLvl val="lvl"/>
          <dgm:resizeHandles val="exact"/>
        </dgm:presLayoutVars>
      </dgm:prSet>
      <dgm:spPr/>
    </dgm:pt>
    <dgm:pt modelId="{C279675A-E000-4B9C-ADE8-A1E80E6ECA16}" type="pres">
      <dgm:prSet presAssocID="{B813DAE8-C472-4E41-993F-6CC0DD6EE4C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D0328C-5FA2-49F5-B41F-2D37714CADAB}" type="pres">
      <dgm:prSet presAssocID="{1A85301D-E6B6-4B25-A070-DA00AB57E560}" presName="spacer" presStyleCnt="0"/>
      <dgm:spPr/>
    </dgm:pt>
    <dgm:pt modelId="{90342AA7-0427-4B24-A0C5-79525A0510CA}" type="pres">
      <dgm:prSet presAssocID="{CF09B81D-AA2D-4014-8F76-6D675959C99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3F0F6D-F6F6-4969-8DBC-B9AC5E612689}" type="pres">
      <dgm:prSet presAssocID="{1696A702-4028-4C2D-9454-3BE42DD47E97}" presName="spacer" presStyleCnt="0"/>
      <dgm:spPr/>
    </dgm:pt>
    <dgm:pt modelId="{09A5A4B9-C8C8-480C-B0A9-824DD1188A5B}" type="pres">
      <dgm:prSet presAssocID="{527D9D8F-6529-4FEA-8364-A3FD24A4E46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B735426-5543-4273-9A3E-A6FCCD5B8B17}" type="presOf" srcId="{38661709-8D29-4588-8C7D-1C73EFF2EFBB}" destId="{495D86B3-89B7-4B1B-80EE-8900238281CD}" srcOrd="0" destOrd="0" presId="urn:microsoft.com/office/officeart/2005/8/layout/vList2"/>
    <dgm:cxn modelId="{B234D150-D96A-4AC3-85A6-015719C3A22A}" type="presOf" srcId="{527D9D8F-6529-4FEA-8364-A3FD24A4E46E}" destId="{09A5A4B9-C8C8-480C-B0A9-824DD1188A5B}" srcOrd="0" destOrd="0" presId="urn:microsoft.com/office/officeart/2005/8/layout/vList2"/>
    <dgm:cxn modelId="{75DBB288-D432-47F5-B09B-94BBB2ED783A}" type="presOf" srcId="{CF09B81D-AA2D-4014-8F76-6D675959C995}" destId="{90342AA7-0427-4B24-A0C5-79525A0510CA}" srcOrd="0" destOrd="0" presId="urn:microsoft.com/office/officeart/2005/8/layout/vList2"/>
    <dgm:cxn modelId="{8F632496-FE84-4E07-A5ED-BACA8A94AD2D}" srcId="{38661709-8D29-4588-8C7D-1C73EFF2EFBB}" destId="{B813DAE8-C472-4E41-993F-6CC0DD6EE4C1}" srcOrd="0" destOrd="0" parTransId="{0119F75E-4528-49F4-B088-8666240E4474}" sibTransId="{1A85301D-E6B6-4B25-A070-DA00AB57E560}"/>
    <dgm:cxn modelId="{24E0EDAC-65DD-4676-BA37-A245413F65E8}" type="presOf" srcId="{B813DAE8-C472-4E41-993F-6CC0DD6EE4C1}" destId="{C279675A-E000-4B9C-ADE8-A1E80E6ECA16}" srcOrd="0" destOrd="0" presId="urn:microsoft.com/office/officeart/2005/8/layout/vList2"/>
    <dgm:cxn modelId="{6D70DAD3-EF25-48F4-89D8-C39B7401CDF9}" srcId="{38661709-8D29-4588-8C7D-1C73EFF2EFBB}" destId="{527D9D8F-6529-4FEA-8364-A3FD24A4E46E}" srcOrd="2" destOrd="0" parTransId="{60D0AE11-8A9A-4CF6-81B6-75CFC208BC41}" sibTransId="{E13CD0B5-926E-4039-B359-3846186489B0}"/>
    <dgm:cxn modelId="{234E8EE1-3658-4CC5-803B-D61D3934072C}" srcId="{38661709-8D29-4588-8C7D-1C73EFF2EFBB}" destId="{CF09B81D-AA2D-4014-8F76-6D675959C995}" srcOrd="1" destOrd="0" parTransId="{AB82D607-AE12-45F1-BFE5-82D5FBC0037F}" sibTransId="{1696A702-4028-4C2D-9454-3BE42DD47E97}"/>
    <dgm:cxn modelId="{741C7C6B-9D73-459E-A425-3DBD3FFC38A1}" type="presParOf" srcId="{495D86B3-89B7-4B1B-80EE-8900238281CD}" destId="{C279675A-E000-4B9C-ADE8-A1E80E6ECA16}" srcOrd="0" destOrd="0" presId="urn:microsoft.com/office/officeart/2005/8/layout/vList2"/>
    <dgm:cxn modelId="{932BEC19-4343-4E0F-9E1C-82EF38C1AE46}" type="presParOf" srcId="{495D86B3-89B7-4B1B-80EE-8900238281CD}" destId="{8FD0328C-5FA2-49F5-B41F-2D37714CADAB}" srcOrd="1" destOrd="0" presId="urn:microsoft.com/office/officeart/2005/8/layout/vList2"/>
    <dgm:cxn modelId="{C61525D8-3053-44F5-A872-3D903D640D57}" type="presParOf" srcId="{495D86B3-89B7-4B1B-80EE-8900238281CD}" destId="{90342AA7-0427-4B24-A0C5-79525A0510CA}" srcOrd="2" destOrd="0" presId="urn:microsoft.com/office/officeart/2005/8/layout/vList2"/>
    <dgm:cxn modelId="{36D2CAAE-8313-4591-8D4D-C5D4F8CC0C2D}" type="presParOf" srcId="{495D86B3-89B7-4B1B-80EE-8900238281CD}" destId="{A73F0F6D-F6F6-4969-8DBC-B9AC5E612689}" srcOrd="3" destOrd="0" presId="urn:microsoft.com/office/officeart/2005/8/layout/vList2"/>
    <dgm:cxn modelId="{8EBF8B8E-4E13-4EAA-AD65-0F5E1C120FE6}" type="presParOf" srcId="{495D86B3-89B7-4B1B-80EE-8900238281CD}" destId="{09A5A4B9-C8C8-480C-B0A9-824DD1188A5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661709-8D29-4588-8C7D-1C73EFF2EFB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813DAE8-C472-4E41-993F-6CC0DD6EE4C1}">
      <dgm:prSet phldrT="[文字]" custT="1"/>
      <dgm:spPr/>
      <dgm:t>
        <a:bodyPr/>
        <a:lstStyle/>
        <a:p>
          <a:r>
            <a:rPr lang="en-US" altLang="zh-TW" sz="4000" dirty="0"/>
            <a:t>Component-by-component</a:t>
          </a:r>
          <a:endParaRPr lang="zh-TW" altLang="en-US" sz="4000" dirty="0"/>
        </a:p>
      </dgm:t>
    </dgm:pt>
    <dgm:pt modelId="{0119F75E-4528-49F4-B088-8666240E4474}" type="parTrans" cxnId="{8F632496-FE84-4E07-A5ED-BACA8A94AD2D}">
      <dgm:prSet/>
      <dgm:spPr/>
      <dgm:t>
        <a:bodyPr/>
        <a:lstStyle/>
        <a:p>
          <a:endParaRPr lang="zh-TW" altLang="en-US"/>
        </a:p>
      </dgm:t>
    </dgm:pt>
    <dgm:pt modelId="{1A85301D-E6B6-4B25-A070-DA00AB57E560}" type="sibTrans" cxnId="{8F632496-FE84-4E07-A5ED-BACA8A94AD2D}">
      <dgm:prSet/>
      <dgm:spPr/>
      <dgm:t>
        <a:bodyPr/>
        <a:lstStyle/>
        <a:p>
          <a:endParaRPr lang="zh-TW" altLang="en-US"/>
        </a:p>
      </dgm:t>
    </dgm:pt>
    <dgm:pt modelId="{CF09B81D-AA2D-4014-8F76-6D675959C995}">
      <dgm:prSet phldrT="[文字]" custT="1"/>
      <dgm:spPr/>
      <dgm:t>
        <a:bodyPr/>
        <a:lstStyle/>
        <a:p>
          <a:r>
            <a:rPr lang="en-US" altLang="zh-TW" sz="4000" dirty="0"/>
            <a:t>Autoencoder </a:t>
          </a:r>
          <a:endParaRPr lang="zh-TW" altLang="en-US" sz="4000" dirty="0"/>
        </a:p>
      </dgm:t>
    </dgm:pt>
    <dgm:pt modelId="{AB82D607-AE12-45F1-BFE5-82D5FBC0037F}" type="parTrans" cxnId="{234E8EE1-3658-4CC5-803B-D61D3934072C}">
      <dgm:prSet/>
      <dgm:spPr/>
      <dgm:t>
        <a:bodyPr/>
        <a:lstStyle/>
        <a:p>
          <a:endParaRPr lang="zh-TW" altLang="en-US"/>
        </a:p>
      </dgm:t>
    </dgm:pt>
    <dgm:pt modelId="{1696A702-4028-4C2D-9454-3BE42DD47E97}" type="sibTrans" cxnId="{234E8EE1-3658-4CC5-803B-D61D3934072C}">
      <dgm:prSet/>
      <dgm:spPr/>
      <dgm:t>
        <a:bodyPr/>
        <a:lstStyle/>
        <a:p>
          <a:endParaRPr lang="zh-TW" altLang="en-US"/>
        </a:p>
      </dgm:t>
    </dgm:pt>
    <dgm:pt modelId="{527D9D8F-6529-4FEA-8364-A3FD24A4E46E}">
      <dgm:prSet phldrT="[文字]" custT="1"/>
      <dgm:spPr/>
      <dgm:t>
        <a:bodyPr/>
        <a:lstStyle/>
        <a:p>
          <a:r>
            <a:rPr lang="en-US" altLang="zh-TW" sz="4000" dirty="0"/>
            <a:t>Generative Adversarial Network (GAN)</a:t>
          </a:r>
          <a:endParaRPr lang="zh-TW" altLang="en-US" sz="4000" dirty="0"/>
        </a:p>
      </dgm:t>
    </dgm:pt>
    <dgm:pt modelId="{60D0AE11-8A9A-4CF6-81B6-75CFC208BC41}" type="parTrans" cxnId="{6D70DAD3-EF25-48F4-89D8-C39B7401CDF9}">
      <dgm:prSet/>
      <dgm:spPr/>
      <dgm:t>
        <a:bodyPr/>
        <a:lstStyle/>
        <a:p>
          <a:endParaRPr lang="zh-TW" altLang="en-US"/>
        </a:p>
      </dgm:t>
    </dgm:pt>
    <dgm:pt modelId="{E13CD0B5-926E-4039-B359-3846186489B0}" type="sibTrans" cxnId="{6D70DAD3-EF25-48F4-89D8-C39B7401CDF9}">
      <dgm:prSet/>
      <dgm:spPr/>
      <dgm:t>
        <a:bodyPr/>
        <a:lstStyle/>
        <a:p>
          <a:endParaRPr lang="zh-TW" altLang="en-US"/>
        </a:p>
      </dgm:t>
    </dgm:pt>
    <dgm:pt modelId="{495D86B3-89B7-4B1B-80EE-8900238281CD}" type="pres">
      <dgm:prSet presAssocID="{38661709-8D29-4588-8C7D-1C73EFF2EFBB}" presName="linear" presStyleCnt="0">
        <dgm:presLayoutVars>
          <dgm:animLvl val="lvl"/>
          <dgm:resizeHandles val="exact"/>
        </dgm:presLayoutVars>
      </dgm:prSet>
      <dgm:spPr/>
    </dgm:pt>
    <dgm:pt modelId="{C279675A-E000-4B9C-ADE8-A1E80E6ECA16}" type="pres">
      <dgm:prSet presAssocID="{B813DAE8-C472-4E41-993F-6CC0DD6EE4C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D0328C-5FA2-49F5-B41F-2D37714CADAB}" type="pres">
      <dgm:prSet presAssocID="{1A85301D-E6B6-4B25-A070-DA00AB57E560}" presName="spacer" presStyleCnt="0"/>
      <dgm:spPr/>
    </dgm:pt>
    <dgm:pt modelId="{90342AA7-0427-4B24-A0C5-79525A0510CA}" type="pres">
      <dgm:prSet presAssocID="{CF09B81D-AA2D-4014-8F76-6D675959C99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3F0F6D-F6F6-4969-8DBC-B9AC5E612689}" type="pres">
      <dgm:prSet presAssocID="{1696A702-4028-4C2D-9454-3BE42DD47E97}" presName="spacer" presStyleCnt="0"/>
      <dgm:spPr/>
    </dgm:pt>
    <dgm:pt modelId="{09A5A4B9-C8C8-480C-B0A9-824DD1188A5B}" type="pres">
      <dgm:prSet presAssocID="{527D9D8F-6529-4FEA-8364-A3FD24A4E46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B735426-5543-4273-9A3E-A6FCCD5B8B17}" type="presOf" srcId="{38661709-8D29-4588-8C7D-1C73EFF2EFBB}" destId="{495D86B3-89B7-4B1B-80EE-8900238281CD}" srcOrd="0" destOrd="0" presId="urn:microsoft.com/office/officeart/2005/8/layout/vList2"/>
    <dgm:cxn modelId="{B234D150-D96A-4AC3-85A6-015719C3A22A}" type="presOf" srcId="{527D9D8F-6529-4FEA-8364-A3FD24A4E46E}" destId="{09A5A4B9-C8C8-480C-B0A9-824DD1188A5B}" srcOrd="0" destOrd="0" presId="urn:microsoft.com/office/officeart/2005/8/layout/vList2"/>
    <dgm:cxn modelId="{75DBB288-D432-47F5-B09B-94BBB2ED783A}" type="presOf" srcId="{CF09B81D-AA2D-4014-8F76-6D675959C995}" destId="{90342AA7-0427-4B24-A0C5-79525A0510CA}" srcOrd="0" destOrd="0" presId="urn:microsoft.com/office/officeart/2005/8/layout/vList2"/>
    <dgm:cxn modelId="{8F632496-FE84-4E07-A5ED-BACA8A94AD2D}" srcId="{38661709-8D29-4588-8C7D-1C73EFF2EFBB}" destId="{B813DAE8-C472-4E41-993F-6CC0DD6EE4C1}" srcOrd="0" destOrd="0" parTransId="{0119F75E-4528-49F4-B088-8666240E4474}" sibTransId="{1A85301D-E6B6-4B25-A070-DA00AB57E560}"/>
    <dgm:cxn modelId="{24E0EDAC-65DD-4676-BA37-A245413F65E8}" type="presOf" srcId="{B813DAE8-C472-4E41-993F-6CC0DD6EE4C1}" destId="{C279675A-E000-4B9C-ADE8-A1E80E6ECA16}" srcOrd="0" destOrd="0" presId="urn:microsoft.com/office/officeart/2005/8/layout/vList2"/>
    <dgm:cxn modelId="{6D70DAD3-EF25-48F4-89D8-C39B7401CDF9}" srcId="{38661709-8D29-4588-8C7D-1C73EFF2EFBB}" destId="{527D9D8F-6529-4FEA-8364-A3FD24A4E46E}" srcOrd="2" destOrd="0" parTransId="{60D0AE11-8A9A-4CF6-81B6-75CFC208BC41}" sibTransId="{E13CD0B5-926E-4039-B359-3846186489B0}"/>
    <dgm:cxn modelId="{234E8EE1-3658-4CC5-803B-D61D3934072C}" srcId="{38661709-8D29-4588-8C7D-1C73EFF2EFBB}" destId="{CF09B81D-AA2D-4014-8F76-6D675959C995}" srcOrd="1" destOrd="0" parTransId="{AB82D607-AE12-45F1-BFE5-82D5FBC0037F}" sibTransId="{1696A702-4028-4C2D-9454-3BE42DD47E97}"/>
    <dgm:cxn modelId="{741C7C6B-9D73-459E-A425-3DBD3FFC38A1}" type="presParOf" srcId="{495D86B3-89B7-4B1B-80EE-8900238281CD}" destId="{C279675A-E000-4B9C-ADE8-A1E80E6ECA16}" srcOrd="0" destOrd="0" presId="urn:microsoft.com/office/officeart/2005/8/layout/vList2"/>
    <dgm:cxn modelId="{932BEC19-4343-4E0F-9E1C-82EF38C1AE46}" type="presParOf" srcId="{495D86B3-89B7-4B1B-80EE-8900238281CD}" destId="{8FD0328C-5FA2-49F5-B41F-2D37714CADAB}" srcOrd="1" destOrd="0" presId="urn:microsoft.com/office/officeart/2005/8/layout/vList2"/>
    <dgm:cxn modelId="{C61525D8-3053-44F5-A872-3D903D640D57}" type="presParOf" srcId="{495D86B3-89B7-4B1B-80EE-8900238281CD}" destId="{90342AA7-0427-4B24-A0C5-79525A0510CA}" srcOrd="2" destOrd="0" presId="urn:microsoft.com/office/officeart/2005/8/layout/vList2"/>
    <dgm:cxn modelId="{36D2CAAE-8313-4591-8D4D-C5D4F8CC0C2D}" type="presParOf" srcId="{495D86B3-89B7-4B1B-80EE-8900238281CD}" destId="{A73F0F6D-F6F6-4969-8DBC-B9AC5E612689}" srcOrd="3" destOrd="0" presId="urn:microsoft.com/office/officeart/2005/8/layout/vList2"/>
    <dgm:cxn modelId="{8EBF8B8E-4E13-4EAA-AD65-0F5E1C120FE6}" type="presParOf" srcId="{495D86B3-89B7-4B1B-80EE-8900238281CD}" destId="{09A5A4B9-C8C8-480C-B0A9-824DD1188A5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661709-8D29-4588-8C7D-1C73EFF2EFB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813DAE8-C472-4E41-993F-6CC0DD6EE4C1}">
      <dgm:prSet phldrT="[文字]" custT="1"/>
      <dgm:spPr/>
      <dgm:t>
        <a:bodyPr/>
        <a:lstStyle/>
        <a:p>
          <a:r>
            <a:rPr lang="en-US" altLang="zh-TW" sz="4000" dirty="0"/>
            <a:t>Component-by-component</a:t>
          </a:r>
          <a:endParaRPr lang="zh-TW" altLang="en-US" sz="4000" dirty="0"/>
        </a:p>
      </dgm:t>
    </dgm:pt>
    <dgm:pt modelId="{0119F75E-4528-49F4-B088-8666240E4474}" type="parTrans" cxnId="{8F632496-FE84-4E07-A5ED-BACA8A94AD2D}">
      <dgm:prSet/>
      <dgm:spPr/>
      <dgm:t>
        <a:bodyPr/>
        <a:lstStyle/>
        <a:p>
          <a:endParaRPr lang="zh-TW" altLang="en-US"/>
        </a:p>
      </dgm:t>
    </dgm:pt>
    <dgm:pt modelId="{1A85301D-E6B6-4B25-A070-DA00AB57E560}" type="sibTrans" cxnId="{8F632496-FE84-4E07-A5ED-BACA8A94AD2D}">
      <dgm:prSet/>
      <dgm:spPr/>
      <dgm:t>
        <a:bodyPr/>
        <a:lstStyle/>
        <a:p>
          <a:endParaRPr lang="zh-TW" altLang="en-US"/>
        </a:p>
      </dgm:t>
    </dgm:pt>
    <dgm:pt modelId="{CF09B81D-AA2D-4014-8F76-6D675959C995}">
      <dgm:prSet phldrT="[文字]" custT="1"/>
      <dgm:spPr/>
      <dgm:t>
        <a:bodyPr/>
        <a:lstStyle/>
        <a:p>
          <a:r>
            <a:rPr lang="en-US" altLang="zh-TW" sz="4000" dirty="0"/>
            <a:t>Autoencoder </a:t>
          </a:r>
          <a:endParaRPr lang="zh-TW" altLang="en-US" sz="4000" dirty="0"/>
        </a:p>
      </dgm:t>
    </dgm:pt>
    <dgm:pt modelId="{AB82D607-AE12-45F1-BFE5-82D5FBC0037F}" type="parTrans" cxnId="{234E8EE1-3658-4CC5-803B-D61D3934072C}">
      <dgm:prSet/>
      <dgm:spPr/>
      <dgm:t>
        <a:bodyPr/>
        <a:lstStyle/>
        <a:p>
          <a:endParaRPr lang="zh-TW" altLang="en-US"/>
        </a:p>
      </dgm:t>
    </dgm:pt>
    <dgm:pt modelId="{1696A702-4028-4C2D-9454-3BE42DD47E97}" type="sibTrans" cxnId="{234E8EE1-3658-4CC5-803B-D61D3934072C}">
      <dgm:prSet/>
      <dgm:spPr/>
      <dgm:t>
        <a:bodyPr/>
        <a:lstStyle/>
        <a:p>
          <a:endParaRPr lang="zh-TW" altLang="en-US"/>
        </a:p>
      </dgm:t>
    </dgm:pt>
    <dgm:pt modelId="{527D9D8F-6529-4FEA-8364-A3FD24A4E46E}">
      <dgm:prSet phldrT="[文字]" custT="1"/>
      <dgm:spPr/>
      <dgm:t>
        <a:bodyPr/>
        <a:lstStyle/>
        <a:p>
          <a:r>
            <a:rPr lang="en-US" altLang="zh-TW" sz="4000" dirty="0"/>
            <a:t>Generative Adversarial Network (GAN)</a:t>
          </a:r>
          <a:endParaRPr lang="zh-TW" altLang="en-US" sz="4000" dirty="0"/>
        </a:p>
      </dgm:t>
    </dgm:pt>
    <dgm:pt modelId="{60D0AE11-8A9A-4CF6-81B6-75CFC208BC41}" type="parTrans" cxnId="{6D70DAD3-EF25-48F4-89D8-C39B7401CDF9}">
      <dgm:prSet/>
      <dgm:spPr/>
      <dgm:t>
        <a:bodyPr/>
        <a:lstStyle/>
        <a:p>
          <a:endParaRPr lang="zh-TW" altLang="en-US"/>
        </a:p>
      </dgm:t>
    </dgm:pt>
    <dgm:pt modelId="{E13CD0B5-926E-4039-B359-3846186489B0}" type="sibTrans" cxnId="{6D70DAD3-EF25-48F4-89D8-C39B7401CDF9}">
      <dgm:prSet/>
      <dgm:spPr/>
      <dgm:t>
        <a:bodyPr/>
        <a:lstStyle/>
        <a:p>
          <a:endParaRPr lang="zh-TW" altLang="en-US"/>
        </a:p>
      </dgm:t>
    </dgm:pt>
    <dgm:pt modelId="{495D86B3-89B7-4B1B-80EE-8900238281CD}" type="pres">
      <dgm:prSet presAssocID="{38661709-8D29-4588-8C7D-1C73EFF2EFBB}" presName="linear" presStyleCnt="0">
        <dgm:presLayoutVars>
          <dgm:animLvl val="lvl"/>
          <dgm:resizeHandles val="exact"/>
        </dgm:presLayoutVars>
      </dgm:prSet>
      <dgm:spPr/>
    </dgm:pt>
    <dgm:pt modelId="{C279675A-E000-4B9C-ADE8-A1E80E6ECA16}" type="pres">
      <dgm:prSet presAssocID="{B813DAE8-C472-4E41-993F-6CC0DD6EE4C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D0328C-5FA2-49F5-B41F-2D37714CADAB}" type="pres">
      <dgm:prSet presAssocID="{1A85301D-E6B6-4B25-A070-DA00AB57E560}" presName="spacer" presStyleCnt="0"/>
      <dgm:spPr/>
    </dgm:pt>
    <dgm:pt modelId="{90342AA7-0427-4B24-A0C5-79525A0510CA}" type="pres">
      <dgm:prSet presAssocID="{CF09B81D-AA2D-4014-8F76-6D675959C99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3F0F6D-F6F6-4969-8DBC-B9AC5E612689}" type="pres">
      <dgm:prSet presAssocID="{1696A702-4028-4C2D-9454-3BE42DD47E97}" presName="spacer" presStyleCnt="0"/>
      <dgm:spPr/>
    </dgm:pt>
    <dgm:pt modelId="{09A5A4B9-C8C8-480C-B0A9-824DD1188A5B}" type="pres">
      <dgm:prSet presAssocID="{527D9D8F-6529-4FEA-8364-A3FD24A4E46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B735426-5543-4273-9A3E-A6FCCD5B8B17}" type="presOf" srcId="{38661709-8D29-4588-8C7D-1C73EFF2EFBB}" destId="{495D86B3-89B7-4B1B-80EE-8900238281CD}" srcOrd="0" destOrd="0" presId="urn:microsoft.com/office/officeart/2005/8/layout/vList2"/>
    <dgm:cxn modelId="{B234D150-D96A-4AC3-85A6-015719C3A22A}" type="presOf" srcId="{527D9D8F-6529-4FEA-8364-A3FD24A4E46E}" destId="{09A5A4B9-C8C8-480C-B0A9-824DD1188A5B}" srcOrd="0" destOrd="0" presId="urn:microsoft.com/office/officeart/2005/8/layout/vList2"/>
    <dgm:cxn modelId="{75DBB288-D432-47F5-B09B-94BBB2ED783A}" type="presOf" srcId="{CF09B81D-AA2D-4014-8F76-6D675959C995}" destId="{90342AA7-0427-4B24-A0C5-79525A0510CA}" srcOrd="0" destOrd="0" presId="urn:microsoft.com/office/officeart/2005/8/layout/vList2"/>
    <dgm:cxn modelId="{8F632496-FE84-4E07-A5ED-BACA8A94AD2D}" srcId="{38661709-8D29-4588-8C7D-1C73EFF2EFBB}" destId="{B813DAE8-C472-4E41-993F-6CC0DD6EE4C1}" srcOrd="0" destOrd="0" parTransId="{0119F75E-4528-49F4-B088-8666240E4474}" sibTransId="{1A85301D-E6B6-4B25-A070-DA00AB57E560}"/>
    <dgm:cxn modelId="{24E0EDAC-65DD-4676-BA37-A245413F65E8}" type="presOf" srcId="{B813DAE8-C472-4E41-993F-6CC0DD6EE4C1}" destId="{C279675A-E000-4B9C-ADE8-A1E80E6ECA16}" srcOrd="0" destOrd="0" presId="urn:microsoft.com/office/officeart/2005/8/layout/vList2"/>
    <dgm:cxn modelId="{6D70DAD3-EF25-48F4-89D8-C39B7401CDF9}" srcId="{38661709-8D29-4588-8C7D-1C73EFF2EFBB}" destId="{527D9D8F-6529-4FEA-8364-A3FD24A4E46E}" srcOrd="2" destOrd="0" parTransId="{60D0AE11-8A9A-4CF6-81B6-75CFC208BC41}" sibTransId="{E13CD0B5-926E-4039-B359-3846186489B0}"/>
    <dgm:cxn modelId="{234E8EE1-3658-4CC5-803B-D61D3934072C}" srcId="{38661709-8D29-4588-8C7D-1C73EFF2EFBB}" destId="{CF09B81D-AA2D-4014-8F76-6D675959C995}" srcOrd="1" destOrd="0" parTransId="{AB82D607-AE12-45F1-BFE5-82D5FBC0037F}" sibTransId="{1696A702-4028-4C2D-9454-3BE42DD47E97}"/>
    <dgm:cxn modelId="{741C7C6B-9D73-459E-A425-3DBD3FFC38A1}" type="presParOf" srcId="{495D86B3-89B7-4B1B-80EE-8900238281CD}" destId="{C279675A-E000-4B9C-ADE8-A1E80E6ECA16}" srcOrd="0" destOrd="0" presId="urn:microsoft.com/office/officeart/2005/8/layout/vList2"/>
    <dgm:cxn modelId="{932BEC19-4343-4E0F-9E1C-82EF38C1AE46}" type="presParOf" srcId="{495D86B3-89B7-4B1B-80EE-8900238281CD}" destId="{8FD0328C-5FA2-49F5-B41F-2D37714CADAB}" srcOrd="1" destOrd="0" presId="urn:microsoft.com/office/officeart/2005/8/layout/vList2"/>
    <dgm:cxn modelId="{C61525D8-3053-44F5-A872-3D903D640D57}" type="presParOf" srcId="{495D86B3-89B7-4B1B-80EE-8900238281CD}" destId="{90342AA7-0427-4B24-A0C5-79525A0510CA}" srcOrd="2" destOrd="0" presId="urn:microsoft.com/office/officeart/2005/8/layout/vList2"/>
    <dgm:cxn modelId="{36D2CAAE-8313-4591-8D4D-C5D4F8CC0C2D}" type="presParOf" srcId="{495D86B3-89B7-4B1B-80EE-8900238281CD}" destId="{A73F0F6D-F6F6-4969-8DBC-B9AC5E612689}" srcOrd="3" destOrd="0" presId="urn:microsoft.com/office/officeart/2005/8/layout/vList2"/>
    <dgm:cxn modelId="{8EBF8B8E-4E13-4EAA-AD65-0F5E1C120FE6}" type="presParOf" srcId="{495D86B3-89B7-4B1B-80EE-8900238281CD}" destId="{09A5A4B9-C8C8-480C-B0A9-824DD1188A5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9675A-E000-4B9C-ADE8-A1E80E6ECA16}">
      <dsp:nvSpPr>
        <dsp:cNvPr id="0" name=""/>
        <dsp:cNvSpPr/>
      </dsp:nvSpPr>
      <dsp:spPr>
        <a:xfrm>
          <a:off x="0" y="221"/>
          <a:ext cx="7886700" cy="14415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Component-by-component</a:t>
          </a:r>
          <a:endParaRPr lang="zh-TW" altLang="en-US" sz="4000" kern="1200" dirty="0"/>
        </a:p>
      </dsp:txBody>
      <dsp:txXfrm>
        <a:off x="70373" y="70594"/>
        <a:ext cx="7745954" cy="1300842"/>
      </dsp:txXfrm>
    </dsp:sp>
    <dsp:sp modelId="{90342AA7-0427-4B24-A0C5-79525A0510CA}">
      <dsp:nvSpPr>
        <dsp:cNvPr id="0" name=""/>
        <dsp:cNvSpPr/>
      </dsp:nvSpPr>
      <dsp:spPr>
        <a:xfrm>
          <a:off x="0" y="1454874"/>
          <a:ext cx="7886700" cy="1441588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Autoencoder </a:t>
          </a:r>
          <a:endParaRPr lang="zh-TW" altLang="en-US" sz="4000" kern="1200" dirty="0"/>
        </a:p>
      </dsp:txBody>
      <dsp:txXfrm>
        <a:off x="70373" y="1525247"/>
        <a:ext cx="7745954" cy="1300842"/>
      </dsp:txXfrm>
    </dsp:sp>
    <dsp:sp modelId="{09A5A4B9-C8C8-480C-B0A9-824DD1188A5B}">
      <dsp:nvSpPr>
        <dsp:cNvPr id="0" name=""/>
        <dsp:cNvSpPr/>
      </dsp:nvSpPr>
      <dsp:spPr>
        <a:xfrm>
          <a:off x="0" y="2909527"/>
          <a:ext cx="7886700" cy="144158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Generative Adversarial Network (GAN)</a:t>
          </a:r>
          <a:endParaRPr lang="zh-TW" altLang="en-US" sz="4000" kern="1200" dirty="0"/>
        </a:p>
      </dsp:txBody>
      <dsp:txXfrm>
        <a:off x="70373" y="2979900"/>
        <a:ext cx="7745954" cy="1300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9675A-E000-4B9C-ADE8-A1E80E6ECA16}">
      <dsp:nvSpPr>
        <dsp:cNvPr id="0" name=""/>
        <dsp:cNvSpPr/>
      </dsp:nvSpPr>
      <dsp:spPr>
        <a:xfrm>
          <a:off x="0" y="221"/>
          <a:ext cx="7886700" cy="14415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Component-by-component</a:t>
          </a:r>
          <a:endParaRPr lang="zh-TW" altLang="en-US" sz="4000" kern="1200" dirty="0"/>
        </a:p>
      </dsp:txBody>
      <dsp:txXfrm>
        <a:off x="70373" y="70594"/>
        <a:ext cx="7745954" cy="1300842"/>
      </dsp:txXfrm>
    </dsp:sp>
    <dsp:sp modelId="{90342AA7-0427-4B24-A0C5-79525A0510CA}">
      <dsp:nvSpPr>
        <dsp:cNvPr id="0" name=""/>
        <dsp:cNvSpPr/>
      </dsp:nvSpPr>
      <dsp:spPr>
        <a:xfrm>
          <a:off x="0" y="1454874"/>
          <a:ext cx="7886700" cy="1441588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Autoencoder </a:t>
          </a:r>
          <a:endParaRPr lang="zh-TW" altLang="en-US" sz="4000" kern="1200" dirty="0"/>
        </a:p>
      </dsp:txBody>
      <dsp:txXfrm>
        <a:off x="70373" y="1525247"/>
        <a:ext cx="7745954" cy="1300842"/>
      </dsp:txXfrm>
    </dsp:sp>
    <dsp:sp modelId="{09A5A4B9-C8C8-480C-B0A9-824DD1188A5B}">
      <dsp:nvSpPr>
        <dsp:cNvPr id="0" name=""/>
        <dsp:cNvSpPr/>
      </dsp:nvSpPr>
      <dsp:spPr>
        <a:xfrm>
          <a:off x="0" y="2909527"/>
          <a:ext cx="7886700" cy="144158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Generative Adversarial Network (GAN)</a:t>
          </a:r>
          <a:endParaRPr lang="zh-TW" altLang="en-US" sz="4000" kern="1200" dirty="0"/>
        </a:p>
      </dsp:txBody>
      <dsp:txXfrm>
        <a:off x="70373" y="2979900"/>
        <a:ext cx="7745954" cy="1300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9675A-E000-4B9C-ADE8-A1E80E6ECA16}">
      <dsp:nvSpPr>
        <dsp:cNvPr id="0" name=""/>
        <dsp:cNvSpPr/>
      </dsp:nvSpPr>
      <dsp:spPr>
        <a:xfrm>
          <a:off x="0" y="221"/>
          <a:ext cx="7886700" cy="14415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Component-by-component</a:t>
          </a:r>
          <a:endParaRPr lang="zh-TW" altLang="en-US" sz="4000" kern="1200" dirty="0"/>
        </a:p>
      </dsp:txBody>
      <dsp:txXfrm>
        <a:off x="70373" y="70594"/>
        <a:ext cx="7745954" cy="1300842"/>
      </dsp:txXfrm>
    </dsp:sp>
    <dsp:sp modelId="{90342AA7-0427-4B24-A0C5-79525A0510CA}">
      <dsp:nvSpPr>
        <dsp:cNvPr id="0" name=""/>
        <dsp:cNvSpPr/>
      </dsp:nvSpPr>
      <dsp:spPr>
        <a:xfrm>
          <a:off x="0" y="1454874"/>
          <a:ext cx="7886700" cy="1441588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Autoencoder </a:t>
          </a:r>
          <a:endParaRPr lang="zh-TW" altLang="en-US" sz="4000" kern="1200" dirty="0"/>
        </a:p>
      </dsp:txBody>
      <dsp:txXfrm>
        <a:off x="70373" y="1525247"/>
        <a:ext cx="7745954" cy="1300842"/>
      </dsp:txXfrm>
    </dsp:sp>
    <dsp:sp modelId="{09A5A4B9-C8C8-480C-B0A9-824DD1188A5B}">
      <dsp:nvSpPr>
        <dsp:cNvPr id="0" name=""/>
        <dsp:cNvSpPr/>
      </dsp:nvSpPr>
      <dsp:spPr>
        <a:xfrm>
          <a:off x="0" y="2909527"/>
          <a:ext cx="7886700" cy="144158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Generative Adversarial Network (GAN)</a:t>
          </a:r>
          <a:endParaRPr lang="zh-TW" altLang="en-US" sz="4000" kern="1200" dirty="0"/>
        </a:p>
      </dsp:txBody>
      <dsp:txXfrm>
        <a:off x="70373" y="2979900"/>
        <a:ext cx="7745954" cy="1300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64923-ACA1-4794-A3F7-08F24AD14442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55C7C-5A57-4EF8-9547-D16C754C31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14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toronto.edu/~kriz/cifar.html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r>
              <a:rPr lang="en-US" altLang="zh-TW" dirty="0"/>
              <a:t>Next time:</a:t>
            </a:r>
          </a:p>
          <a:p>
            <a:r>
              <a:rPr lang="en-US" altLang="zh-TW" dirty="0"/>
              <a:t>https://hackernoon.com/how-to-autoencode-your-pok%C3%A9mon-6b0f5c7b7d97</a:t>
            </a:r>
          </a:p>
          <a:p>
            <a:endParaRPr lang="en-US" altLang="zh-TW" dirty="0"/>
          </a:p>
          <a:p>
            <a:r>
              <a:rPr lang="en-US" altLang="zh-TW" dirty="0"/>
              <a:t>Conditional VAE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GAN</a:t>
            </a:r>
          </a:p>
          <a:p>
            <a:r>
              <a:rPr lang="en-US" altLang="zh-TW" dirty="0"/>
              <a:t>Info</a:t>
            </a:r>
            <a:r>
              <a:rPr lang="en-US" altLang="zh-TW" baseline="0" dirty="0"/>
              <a:t> GAN</a:t>
            </a:r>
          </a:p>
          <a:p>
            <a:r>
              <a:rPr lang="en-US" altLang="zh-TW" baseline="0" dirty="0"/>
              <a:t>Cool stuff</a:t>
            </a:r>
          </a:p>
          <a:p>
            <a:r>
              <a:rPr lang="en-US" altLang="zh-TW" baseline="0" dirty="0" err="1"/>
              <a:t>pracitcal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316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So many good </a:t>
            </a:r>
            <a:r>
              <a:rPr lang="en-US" altLang="zh-TW" dirty="0" err="1"/>
              <a:t>explaination</a:t>
            </a:r>
            <a:r>
              <a:rPr lang="en-US" altLang="zh-TW" dirty="0"/>
              <a:t> !!!!!!!!!!!!!!!!!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http://stats.stackexchange.com/questions/2691/making-sense-of-principal-component-analysis-eigenvectors-eigenvalues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00551-177F-4DA6-A3B3-27F70ADFF49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9250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敵手的；對手的；對抗的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372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CIFAR-10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samples also look very sharp - Amazon Mechanical Turk workers can distinguish our samples from real data with an error rate of 21.3% (50% would be random guessing):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Mechanical Turk workers can distinguish our samples from real data with an error rate of 21.3% (50% would be random guessing):</a:t>
            </a:r>
          </a:p>
          <a:p>
            <a:b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95BFB-51A3-4EED-B8D2-1A21A4902CFD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000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337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</a:t>
            </a: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dried leaf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8368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zh-TW" sz="1200" dirty="0"/>
              <a:t>Binary </a:t>
            </a:r>
          </a:p>
          <a:p>
            <a:pPr algn="ctr"/>
            <a:r>
              <a:rPr lang="en-US" altLang="zh-TW" sz="1200" dirty="0"/>
              <a:t>Classifier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431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54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zh-TW" sz="1200" dirty="0"/>
              <a:t>Binary </a:t>
            </a:r>
          </a:p>
          <a:p>
            <a:pPr algn="ctr"/>
            <a:r>
              <a:rPr lang="en-US" altLang="zh-TW" sz="1200" dirty="0"/>
              <a:t>Classifier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849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http://leonli.eastasia.cloudapp.azure.com:8080/</a:t>
            </a:r>
          </a:p>
          <a:p>
            <a:r>
              <a:rPr lang="en-US" altLang="zh-TW" dirty="0"/>
              <a:t>CNN</a:t>
            </a:r>
            <a:r>
              <a:rPr lang="zh-TW" altLang="en-US" dirty="0"/>
              <a:t> </a:t>
            </a:r>
            <a:r>
              <a:rPr lang="en-US" altLang="zh-TW" dirty="0"/>
              <a:t>32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146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Practical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57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就像教小朋友畫圖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768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https://github.com/paarthneekhara/text-to-image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815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Façade</a:t>
            </a:r>
            <a:r>
              <a:rPr lang="zh-TW" altLang="en-US" dirty="0"/>
              <a:t>門面</a:t>
            </a:r>
            <a:r>
              <a:rPr lang="en-US" altLang="zh-TW" dirty="0"/>
              <a:t>,</a:t>
            </a:r>
            <a:r>
              <a:rPr lang="zh-TW" altLang="en-US" dirty="0"/>
              <a:t>正面</a:t>
            </a:r>
            <a:r>
              <a:rPr lang="en-US" altLang="zh-TW" dirty="0"/>
              <a:t>,</a:t>
            </a:r>
            <a:r>
              <a:rPr lang="zh-TW" altLang="en-US" dirty="0"/>
              <a:t>外觀</a:t>
            </a:r>
            <a:r>
              <a:rPr lang="en-US" altLang="zh-TW" dirty="0"/>
              <a:t>,</a:t>
            </a:r>
            <a:r>
              <a:rPr lang="zh-TW" altLang="en-US" dirty="0"/>
              <a:t>虛設的外表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the facade of the Palace.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那是宮殿的正面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111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Application: 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convolutional generative adversarial networks (DCGANs)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353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敵手的；對手的；對抗的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55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https://deepmind.com/blog/wavenet-generative-model-raw-audio/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02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敵手的；對手的；對抗的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18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SOM: http://alaric-research.blogspot.tw/2011/02/self-organizing-map.html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4C38-2DDC-4A21-B555-9DECA430456E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00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SOM: http://alaric-research.blogspot.tw/2011/02/self-organizing-map.html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4C38-2DDC-4A21-B555-9DECA430456E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40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928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many </a:t>
            </a:r>
            <a:r>
              <a:rPr lang="en-US" altLang="zh-TW" dirty="0" err="1"/>
              <a:t>Gaussin</a:t>
            </a:r>
            <a:endParaRPr lang="en-US" altLang="zh-TW" dirty="0"/>
          </a:p>
          <a:p>
            <a:r>
              <a:rPr lang="en-US" altLang="zh-TW" dirty="0"/>
              <a:t>A point from a </a:t>
            </a:r>
            <a:r>
              <a:rPr lang="en-US" altLang="zh-TW" dirty="0" err="1"/>
              <a:t>Guassin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30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8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929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02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430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80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491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09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33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44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289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2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5AB48-5CCA-4CD2-A701-E11B9F314C4E}" type="datetimeFigureOut">
              <a:rPr lang="zh-TW" altLang="en-US" smtClean="0"/>
              <a:t>2017/5/3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A369-55C9-4798-8DF2-6E9311363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8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/ML_2016/Pokemon_creation/pixel_color.txt" TargetMode="External"/><Relationship Id="rId2" Type="http://schemas.openxmlformats.org/officeDocument/2006/relationships/hyperlink" Target="http://speech.ee.ntu.edu.tw/~tlkagk/courses/ML_2016/Pokemon_creation/image.ra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speech.ee.ntu.edu.tw/~tlkagk/courses/ML_2016/Pokemon_creation/colormap.tx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50.png"/><Relationship Id="rId4" Type="http://schemas.openxmlformats.org/officeDocument/2006/relationships/image" Target="../media/image1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450.png"/><Relationship Id="rId7" Type="http://schemas.openxmlformats.org/officeDocument/2006/relationships/image" Target="../media/image80.png"/><Relationship Id="rId12" Type="http://schemas.openxmlformats.org/officeDocument/2006/relationships/image" Target="../media/image13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371.png"/><Relationship Id="rId5" Type="http://schemas.openxmlformats.org/officeDocument/2006/relationships/image" Target="../media/image610.png"/><Relationship Id="rId10" Type="http://schemas.openxmlformats.org/officeDocument/2006/relationships/image" Target="../media/image110.png"/><Relationship Id="rId4" Type="http://schemas.openxmlformats.org/officeDocument/2006/relationships/image" Target="../media/image500.png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0.png"/><Relationship Id="rId7" Type="http://schemas.openxmlformats.org/officeDocument/2006/relationships/image" Target="../media/image80.png"/><Relationship Id="rId12" Type="http://schemas.openxmlformats.org/officeDocument/2006/relationships/image" Target="../media/image56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10.png"/><Relationship Id="rId10" Type="http://schemas.openxmlformats.org/officeDocument/2006/relationships/image" Target="../media/image550.png"/><Relationship Id="rId4" Type="http://schemas.openxmlformats.org/officeDocument/2006/relationships/image" Target="../media/image520.png"/><Relationship Id="rId9" Type="http://schemas.openxmlformats.org/officeDocument/2006/relationships/image" Target="../media/image5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image" Target="../media/image510.png"/><Relationship Id="rId7" Type="http://schemas.openxmlformats.org/officeDocument/2006/relationships/image" Target="../media/image80.png"/><Relationship Id="rId12" Type="http://schemas.openxmlformats.org/officeDocument/2006/relationships/image" Target="../media/image57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53.png"/><Relationship Id="rId5" Type="http://schemas.openxmlformats.org/officeDocument/2006/relationships/image" Target="../media/image610.png"/><Relationship Id="rId10" Type="http://schemas.openxmlformats.org/officeDocument/2006/relationships/image" Target="../media/image550.png"/><Relationship Id="rId4" Type="http://schemas.openxmlformats.org/officeDocument/2006/relationships/image" Target="../media/image520.png"/><Relationship Id="rId9" Type="http://schemas.openxmlformats.org/officeDocument/2006/relationships/image" Target="../media/image540.png"/><Relationship Id="rId14" Type="http://schemas.openxmlformats.org/officeDocument/2006/relationships/image" Target="../media/image5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9.png"/><Relationship Id="rId7" Type="http://schemas.openxmlformats.org/officeDocument/2006/relationships/image" Target="../media/image8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image" Target="../media/image96.png"/><Relationship Id="rId3" Type="http://schemas.openxmlformats.org/officeDocument/2006/relationships/image" Target="../media/image91.png"/><Relationship Id="rId21" Type="http://schemas.openxmlformats.org/officeDocument/2006/relationships/image" Target="../media/image99.png"/><Relationship Id="rId17" Type="http://schemas.openxmlformats.org/officeDocument/2006/relationships/image" Target="../media/image95.png"/><Relationship Id="rId2" Type="http://schemas.openxmlformats.org/officeDocument/2006/relationships/image" Target="../media/image9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93.png"/><Relationship Id="rId19" Type="http://schemas.openxmlformats.org/officeDocument/2006/relationships/image" Target="../media/image97.png"/><Relationship Id="rId1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13" Type="http://schemas.openxmlformats.org/officeDocument/2006/relationships/image" Target="../media/image90.png"/><Relationship Id="rId7" Type="http://schemas.openxmlformats.org/officeDocument/2006/relationships/image" Target="../media/image960.png"/><Relationship Id="rId1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102.png"/><Relationship Id="rId5" Type="http://schemas.openxmlformats.org/officeDocument/2006/relationships/image" Target="../media/image940.png"/><Relationship Id="rId10" Type="http://schemas.openxmlformats.org/officeDocument/2006/relationships/image" Target="../media/image101.png"/><Relationship Id="rId4" Type="http://schemas.openxmlformats.org/officeDocument/2006/relationships/image" Target="../media/image930.png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4.png"/><Relationship Id="rId7" Type="http://schemas.openxmlformats.org/officeDocument/2006/relationships/image" Target="../media/image109.png"/><Relationship Id="rId12" Type="http://schemas.openxmlformats.org/officeDocument/2006/relationships/image" Target="../media/image11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4.png"/><Relationship Id="rId5" Type="http://schemas.openxmlformats.org/officeDocument/2006/relationships/image" Target="../media/image107.png"/><Relationship Id="rId10" Type="http://schemas.openxmlformats.org/officeDocument/2006/relationships/image" Target="../media/image113.png"/><Relationship Id="rId4" Type="http://schemas.openxmlformats.org/officeDocument/2006/relationships/image" Target="../media/image106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99.png"/><Relationship Id="rId3" Type="http://schemas.openxmlformats.org/officeDocument/2006/relationships/image" Target="../media/image117.png"/><Relationship Id="rId7" Type="http://schemas.openxmlformats.org/officeDocument/2006/relationships/image" Target="../media/image820.png"/><Relationship Id="rId12" Type="http://schemas.openxmlformats.org/officeDocument/2006/relationships/image" Target="../media/image9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96.png"/><Relationship Id="rId5" Type="http://schemas.openxmlformats.org/officeDocument/2006/relationships/image" Target="../media/image119.png"/><Relationship Id="rId10" Type="http://schemas.openxmlformats.org/officeDocument/2006/relationships/image" Target="../media/image90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Relationship Id="rId1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7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29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8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62.png"/><Relationship Id="rId3" Type="http://schemas.openxmlformats.org/officeDocument/2006/relationships/image" Target="../media/image310.png"/><Relationship Id="rId7" Type="http://schemas.openxmlformats.org/officeDocument/2006/relationships/image" Target="../media/image80.png"/><Relationship Id="rId12" Type="http://schemas.openxmlformats.org/officeDocument/2006/relationships/image" Target="../media/image37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61.png"/><Relationship Id="rId5" Type="http://schemas.openxmlformats.org/officeDocument/2006/relationships/image" Target="../media/image610.png"/><Relationship Id="rId15" Type="http://schemas.openxmlformats.org/officeDocument/2006/relationships/image" Target="../media/image62.png"/><Relationship Id="rId10" Type="http://schemas.openxmlformats.org/officeDocument/2006/relationships/image" Target="../media/image350.png"/><Relationship Id="rId4" Type="http://schemas.openxmlformats.org/officeDocument/2006/relationships/image" Target="../media/image320.png"/><Relationship Id="rId9" Type="http://schemas.openxmlformats.org/officeDocument/2006/relationships/image" Target="../media/image340.png"/><Relationship Id="rId14" Type="http://schemas.openxmlformats.org/officeDocument/2006/relationships/image" Target="../media/image3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wired.co.uk/article/google-artificial-intelligence-poetry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78.png"/><Relationship Id="rId7" Type="http://schemas.openxmlformats.org/officeDocument/2006/relationships/image" Target="../media/image3.jp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11" Type="http://schemas.openxmlformats.org/officeDocument/2006/relationships/image" Target="../media/image142.png"/><Relationship Id="rId5" Type="http://schemas.openxmlformats.org/officeDocument/2006/relationships/image" Target="../media/image123.png"/><Relationship Id="rId10" Type="http://schemas.openxmlformats.org/officeDocument/2006/relationships/image" Target="../media/image141.png"/><Relationship Id="rId4" Type="http://schemas.openxmlformats.org/officeDocument/2006/relationships/image" Target="../media/image82.png"/><Relationship Id="rId9" Type="http://schemas.openxmlformats.org/officeDocument/2006/relationships/image" Target="../media/image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10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3" Type="http://schemas.openxmlformats.org/officeDocument/2006/relationships/image" Target="../media/image149.png"/><Relationship Id="rId7" Type="http://schemas.openxmlformats.org/officeDocument/2006/relationships/image" Target="../media/image14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Relationship Id="rId9" Type="http://schemas.openxmlformats.org/officeDocument/2006/relationships/image" Target="../media/image11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3.jpg"/><Relationship Id="rId7" Type="http://schemas.openxmlformats.org/officeDocument/2006/relationships/image" Target="../media/image150.png"/><Relationship Id="rId12" Type="http://schemas.openxmlformats.org/officeDocument/2006/relationships/image" Target="../media/image12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210.png"/><Relationship Id="rId5" Type="http://schemas.openxmlformats.org/officeDocument/2006/relationships/image" Target="../media/image9.jpg"/><Relationship Id="rId10" Type="http://schemas.openxmlformats.org/officeDocument/2006/relationships/image" Target="../media/image153.png"/><Relationship Id="rId4" Type="http://schemas.openxmlformats.org/officeDocument/2006/relationships/image" Target="../media/image6.jpg"/><Relationship Id="rId9" Type="http://schemas.openxmlformats.org/officeDocument/2006/relationships/image" Target="../media/image1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3" Type="http://schemas.openxmlformats.org/officeDocument/2006/relationships/image" Target="../media/image1260.png"/><Relationship Id="rId7" Type="http://schemas.openxmlformats.org/officeDocument/2006/relationships/image" Target="../media/image1300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0.png"/><Relationship Id="rId5" Type="http://schemas.openxmlformats.org/officeDocument/2006/relationships/image" Target="../media/image1280.png"/><Relationship Id="rId10" Type="http://schemas.openxmlformats.org/officeDocument/2006/relationships/image" Target="../media/image1340.png"/><Relationship Id="rId4" Type="http://schemas.openxmlformats.org/officeDocument/2006/relationships/image" Target="../media/image1270.png"/><Relationship Id="rId9" Type="http://schemas.openxmlformats.org/officeDocument/2006/relationships/image" Target="../media/image133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13" Type="http://schemas.openxmlformats.org/officeDocument/2006/relationships/image" Target="../media/image1390.png"/><Relationship Id="rId3" Type="http://schemas.openxmlformats.org/officeDocument/2006/relationships/image" Target="../media/image1560.png"/><Relationship Id="rId7" Type="http://schemas.openxmlformats.org/officeDocument/2006/relationships/image" Target="../media/image1350.png"/><Relationship Id="rId12" Type="http://schemas.openxmlformats.org/officeDocument/2006/relationships/image" Target="../media/image1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0.png"/><Relationship Id="rId11" Type="http://schemas.openxmlformats.org/officeDocument/2006/relationships/image" Target="../media/image1370.png"/><Relationship Id="rId5" Type="http://schemas.openxmlformats.org/officeDocument/2006/relationships/image" Target="../media/image1580.png"/><Relationship Id="rId10" Type="http://schemas.openxmlformats.org/officeDocument/2006/relationships/image" Target="../media/image1630.png"/><Relationship Id="rId4" Type="http://schemas.openxmlformats.org/officeDocument/2006/relationships/image" Target="../media/image1570.png"/><Relationship Id="rId9" Type="http://schemas.openxmlformats.org/officeDocument/2006/relationships/image" Target="../media/image162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hyperlink" Target="http://qiita.com/Hi-king/items/8d36d9029ad1203aac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Unsupervised Learning:</a:t>
            </a:r>
            <a:br>
              <a:rPr lang="en-US" altLang="zh-TW" dirty="0"/>
            </a:br>
            <a:r>
              <a:rPr lang="en-US" altLang="zh-TW" dirty="0"/>
              <a:t>Generation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36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Practicing Generation Models:</a:t>
            </a:r>
            <a:br>
              <a:rPr lang="en-US" altLang="zh-TW" dirty="0"/>
            </a:br>
            <a:r>
              <a:rPr lang="en-US" altLang="zh-TW" dirty="0"/>
              <a:t>Pokémon Creation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211280"/>
          </a:xfrm>
        </p:spPr>
        <p:txBody>
          <a:bodyPr>
            <a:noAutofit/>
          </a:bodyPr>
          <a:lstStyle/>
          <a:p>
            <a:r>
              <a:rPr lang="en-US" altLang="zh-TW" sz="1800" dirty="0"/>
              <a:t>Original image (40 x 40): </a:t>
            </a:r>
            <a:r>
              <a:rPr lang="en-US" altLang="zh-TW" sz="1800" u="sng" dirty="0">
                <a:hlinkClick r:id="rId2"/>
              </a:rPr>
              <a:t>http://speech.ee.ntu.edu.tw/~tlkagk/courses/ML_2016/Pokemon_creation/image.rar</a:t>
            </a:r>
            <a:endParaRPr lang="en-US" altLang="zh-TW" sz="1800" u="sng" dirty="0"/>
          </a:p>
          <a:p>
            <a:r>
              <a:rPr lang="en-US" altLang="zh-TW" sz="1800" dirty="0"/>
              <a:t>Pixels (20 x 20): </a:t>
            </a:r>
            <a:r>
              <a:rPr lang="en-US" altLang="zh-TW" sz="1800" u="sng" dirty="0">
                <a:hlinkClick r:id="rId3"/>
              </a:rPr>
              <a:t>http://speech.ee.ntu.edu.tw/~tlkagk/courses/ML_2016/Pokemon_creation/pixel_color.txt</a:t>
            </a:r>
            <a:endParaRPr lang="en-US" altLang="zh-TW" sz="1800" u="sng" dirty="0"/>
          </a:p>
          <a:p>
            <a:pPr lvl="1"/>
            <a:r>
              <a:rPr lang="en-US" altLang="zh-TW" sz="1800" dirty="0"/>
              <a:t>Each line corresponds to an image, and each number corresponds to a pixel</a:t>
            </a:r>
          </a:p>
          <a:p>
            <a:pPr lvl="2"/>
            <a:r>
              <a:rPr lang="en-US" altLang="zh-TW" sz="1800" u="sng" dirty="0">
                <a:hlinkClick r:id="rId4"/>
              </a:rPr>
              <a:t>http://speech.ee.ntu.edu.tw/~tlkagk/courses/ML_2016/Pokemon_creation/colormap.txt</a:t>
            </a:r>
            <a:endParaRPr lang="en-US" altLang="zh-TW" sz="1800" u="sng" dirty="0"/>
          </a:p>
          <a:p>
            <a:pPr lvl="2"/>
            <a:endParaRPr lang="en-US" altLang="zh-TW" sz="1800" u="sng" dirty="0"/>
          </a:p>
          <a:p>
            <a:pPr lvl="1"/>
            <a:endParaRPr lang="en-US" altLang="zh-TW" sz="1800" dirty="0"/>
          </a:p>
          <a:p>
            <a:pPr lvl="1"/>
            <a:endParaRPr lang="en-US" altLang="zh-TW" sz="1800" dirty="0"/>
          </a:p>
          <a:p>
            <a:pPr lvl="2"/>
            <a:endParaRPr lang="en-US" altLang="zh-TW" sz="1800" dirty="0"/>
          </a:p>
          <a:p>
            <a:endParaRPr lang="en-US" altLang="zh-TW" sz="1800" dirty="0"/>
          </a:p>
          <a:p>
            <a:pPr lvl="2"/>
            <a:endParaRPr lang="en-US" altLang="zh-TW" sz="1800" dirty="0"/>
          </a:p>
          <a:p>
            <a:r>
              <a:rPr lang="en-US" altLang="zh-TW" sz="2400" dirty="0">
                <a:solidFill>
                  <a:srgbClr val="0000FF"/>
                </a:solidFill>
              </a:rPr>
              <a:t>Following experiment: 1-layer LSTM, 512 cells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016299" y="4706275"/>
            <a:ext cx="4371866" cy="1373465"/>
            <a:chOff x="409575" y="4344710"/>
            <a:chExt cx="4371866" cy="137346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575" y="4344710"/>
              <a:ext cx="3745814" cy="1373465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4155389" y="4782302"/>
              <a:ext cx="626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……</a:t>
              </a:r>
              <a:endParaRPr lang="zh-TW" altLang="en-US" dirty="0"/>
            </a:p>
          </p:txBody>
        </p:sp>
      </p:grpSp>
      <p:sp>
        <p:nvSpPr>
          <p:cNvPr id="8" name="文字方塊 7"/>
          <p:cNvSpPr txBox="1"/>
          <p:nvPr/>
        </p:nvSpPr>
        <p:spPr>
          <a:xfrm rot="5400000">
            <a:off x="7106077" y="6538466"/>
            <a:ext cx="52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…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412" y="4235214"/>
            <a:ext cx="1154690" cy="217414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830553" y="4290174"/>
            <a:ext cx="43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830553" y="4609775"/>
            <a:ext cx="43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830553" y="4929376"/>
            <a:ext cx="43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cxnSp>
        <p:nvCxnSpPr>
          <p:cNvPr id="14" name="直線單箭頭接點 13"/>
          <p:cNvCxnSpPr/>
          <p:nvPr/>
        </p:nvCxnSpPr>
        <p:spPr>
          <a:xfrm flipV="1">
            <a:off x="6147176" y="4370074"/>
            <a:ext cx="527236" cy="79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6131580" y="4548920"/>
            <a:ext cx="542832" cy="2153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6139378" y="4727766"/>
            <a:ext cx="535034" cy="3700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手繪多邊形: 圖案 22"/>
          <p:cNvSpPr/>
          <p:nvPr/>
        </p:nvSpPr>
        <p:spPr>
          <a:xfrm>
            <a:off x="414887" y="3245486"/>
            <a:ext cx="437391" cy="1868556"/>
          </a:xfrm>
          <a:custGeom>
            <a:avLst/>
            <a:gdLst>
              <a:gd name="connsiteX0" fmla="*/ 437391 w 437391"/>
              <a:gd name="connsiteY0" fmla="*/ 0 h 1868556"/>
              <a:gd name="connsiteX1" fmla="*/ 69 w 437391"/>
              <a:gd name="connsiteY1" fmla="*/ 927652 h 1868556"/>
              <a:gd name="connsiteX2" fmla="*/ 410886 w 437391"/>
              <a:gd name="connsiteY2" fmla="*/ 1868556 h 186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391" h="1868556">
                <a:moveTo>
                  <a:pt x="437391" y="0"/>
                </a:moveTo>
                <a:cubicBezTo>
                  <a:pt x="220938" y="308113"/>
                  <a:pt x="4486" y="616226"/>
                  <a:pt x="69" y="927652"/>
                </a:cubicBezTo>
                <a:cubicBezTo>
                  <a:pt x="-4349" y="1239078"/>
                  <a:pt x="203268" y="1553817"/>
                  <a:pt x="410886" y="1868556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24"/>
          <p:cNvCxnSpPr/>
          <p:nvPr/>
        </p:nvCxnSpPr>
        <p:spPr>
          <a:xfrm>
            <a:off x="5225495" y="4206380"/>
            <a:ext cx="701962" cy="584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0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36" y="119214"/>
            <a:ext cx="2185512" cy="21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90" y="2311934"/>
            <a:ext cx="2185512" cy="21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90" y="178626"/>
            <a:ext cx="2185512" cy="21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82" y="171647"/>
            <a:ext cx="2185512" cy="21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82" y="2338626"/>
            <a:ext cx="2185512" cy="216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36" y="2338626"/>
            <a:ext cx="2185512" cy="216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35" y="4484667"/>
            <a:ext cx="2185511" cy="216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58" y="4471934"/>
            <a:ext cx="2185512" cy="216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90" y="4594618"/>
            <a:ext cx="2185512" cy="216000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381000" y="368217"/>
            <a:ext cx="154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Real Pokémon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81000" y="2762250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Cover 50%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38150" y="5263951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Cover 75%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2157382" y="1199214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262958" y="1199214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540068" y="1208927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328916" y="3370105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4434492" y="3370105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711602" y="3379818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328916" y="5026790"/>
            <a:ext cx="2105576" cy="1569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434492" y="5026789"/>
            <a:ext cx="2105576" cy="1617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711602" y="5036502"/>
            <a:ext cx="2105576" cy="1718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2544690" y="2956300"/>
            <a:ext cx="52197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It is difficult to evaluate generation.</a:t>
            </a:r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65059" y="1208927"/>
            <a:ext cx="182244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Never seen by machine!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45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Pokémon Creation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50" y="2092869"/>
            <a:ext cx="2160000" cy="213478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0" y="4318147"/>
            <a:ext cx="2160000" cy="213478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50" y="4305954"/>
            <a:ext cx="2160000" cy="213478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50" y="2092869"/>
            <a:ext cx="2160000" cy="21347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50" y="2014570"/>
            <a:ext cx="2160000" cy="21347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0" y="4318147"/>
            <a:ext cx="2160000" cy="213478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50" y="4305954"/>
            <a:ext cx="2160000" cy="213478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0" y="2092869"/>
            <a:ext cx="2160000" cy="213478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68348" y="505430"/>
            <a:ext cx="349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Drawing from scratch </a:t>
            </a:r>
            <a:endParaRPr lang="zh-TW" altLang="en-US" sz="28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168348" y="1028650"/>
            <a:ext cx="397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Need some randomness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053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雲朵形圖說文字 10"/>
          <p:cNvSpPr/>
          <p:nvPr/>
        </p:nvSpPr>
        <p:spPr>
          <a:xfrm>
            <a:off x="2239699" y="4138113"/>
            <a:ext cx="6275651" cy="2206940"/>
          </a:xfrm>
          <a:prstGeom prst="cloudCallout">
            <a:avLst>
              <a:gd name="adj1" fmla="val 14784"/>
              <a:gd name="adj2" fmla="val -688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PixelRNN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40" y="1929282"/>
            <a:ext cx="1710529" cy="172651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512" y="4443097"/>
            <a:ext cx="1635951" cy="15724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357" y="4422460"/>
            <a:ext cx="1572419" cy="15724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184" y="4407764"/>
            <a:ext cx="1620453" cy="162045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012806" y="2371786"/>
            <a:ext cx="108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Real</a:t>
            </a:r>
          </a:p>
          <a:p>
            <a:r>
              <a:rPr lang="en-US" altLang="zh-TW" sz="2800" dirty="0"/>
              <a:t>World</a:t>
            </a:r>
            <a:endParaRPr lang="zh-TW" altLang="en-US" sz="2800" dirty="0"/>
          </a:p>
        </p:txBody>
      </p:sp>
      <p:pic>
        <p:nvPicPr>
          <p:cNvPr id="10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33" y="2176858"/>
            <a:ext cx="1161213" cy="14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906" y="1975036"/>
            <a:ext cx="1743075" cy="169420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634014" y="566242"/>
            <a:ext cx="5021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Ref: Aaron van den Oord, Nal Kalchbrenner, Koray Kavukcuoglu, Pixel Recurrent Neural Networks, </a:t>
            </a:r>
            <a:r>
              <a:rPr lang="en-US" altLang="zh-TW" dirty="0" err="1"/>
              <a:t>arXiv</a:t>
            </a:r>
            <a:r>
              <a:rPr lang="en-US" altLang="zh-TW" dirty="0"/>
              <a:t> preprint, 2016</a:t>
            </a:r>
          </a:p>
        </p:txBody>
      </p:sp>
    </p:spTree>
    <p:extLst>
      <p:ext uri="{BB962C8B-B14F-4D97-AF65-F5344CB8AC3E}">
        <p14:creationId xmlns:p14="http://schemas.microsoft.com/office/powerpoint/2010/main" val="9654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More than images ……</a:t>
            </a:r>
            <a:endParaRPr lang="zh-TW" altLang="en-US" dirty="0"/>
          </a:p>
        </p:txBody>
      </p:sp>
      <p:pic>
        <p:nvPicPr>
          <p:cNvPr id="3074" name="Picture 2" descr="Architecture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9" y="1572820"/>
            <a:ext cx="6737350" cy="30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45242" y="4796535"/>
            <a:ext cx="774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Audio: Aaron van den Oord, Sander </a:t>
            </a:r>
            <a:r>
              <a:rPr lang="en-US" altLang="zh-TW" dirty="0" err="1"/>
              <a:t>Dieleman</a:t>
            </a:r>
            <a:r>
              <a:rPr lang="en-US" altLang="zh-TW" dirty="0"/>
              <a:t>, </a:t>
            </a:r>
            <a:r>
              <a:rPr lang="en-US" altLang="zh-TW" dirty="0" err="1"/>
              <a:t>Heiga</a:t>
            </a:r>
            <a:r>
              <a:rPr lang="en-US" altLang="zh-TW" dirty="0"/>
              <a:t> Zen, Karen </a:t>
            </a:r>
            <a:r>
              <a:rPr lang="en-US" altLang="zh-TW" dirty="0" err="1"/>
              <a:t>Simonyan</a:t>
            </a:r>
            <a:r>
              <a:rPr lang="en-US" altLang="zh-TW" dirty="0"/>
              <a:t>, Oriol </a:t>
            </a:r>
            <a:r>
              <a:rPr lang="en-US" altLang="zh-TW" dirty="0" err="1"/>
              <a:t>Vinyals</a:t>
            </a:r>
            <a:r>
              <a:rPr lang="en-US" altLang="zh-TW" dirty="0"/>
              <a:t>, Alex Graves, Nal Kalchbrenner, Andrew Senior, Koray Kavukcuoglu, </a:t>
            </a:r>
            <a:r>
              <a:rPr lang="en-US" altLang="zh-TW" dirty="0" err="1"/>
              <a:t>WaveNet</a:t>
            </a:r>
            <a:r>
              <a:rPr lang="en-US" altLang="zh-TW" dirty="0"/>
              <a:t>: A Generative Model for Raw Audio, </a:t>
            </a:r>
            <a:r>
              <a:rPr lang="en-US" altLang="zh-TW" dirty="0" err="1"/>
              <a:t>arXiv</a:t>
            </a:r>
            <a:r>
              <a:rPr lang="en-US" altLang="zh-TW" dirty="0"/>
              <a:t> preprint, 2016</a:t>
            </a:r>
            <a:endParaRPr lang="en-US" altLang="zh-TW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930728" y="5719865"/>
            <a:ext cx="774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Video: Nal Kalchbrenner, Aaron van den Oord, Karen </a:t>
            </a:r>
            <a:r>
              <a:rPr lang="en-US" altLang="zh-TW" dirty="0" err="1"/>
              <a:t>Simonyan</a:t>
            </a:r>
            <a:r>
              <a:rPr lang="en-US" altLang="zh-TW" dirty="0"/>
              <a:t>, Ivo </a:t>
            </a:r>
            <a:r>
              <a:rPr lang="en-US" altLang="zh-TW" dirty="0" err="1"/>
              <a:t>Danihelka</a:t>
            </a:r>
            <a:r>
              <a:rPr lang="en-US" altLang="zh-TW" dirty="0"/>
              <a:t>, Oriol </a:t>
            </a:r>
            <a:r>
              <a:rPr lang="en-US" altLang="zh-TW" dirty="0" err="1"/>
              <a:t>Vinyals</a:t>
            </a:r>
            <a:r>
              <a:rPr lang="en-US" altLang="zh-TW" dirty="0"/>
              <a:t>, Alex Graves, Koray Kavukcuoglu, Video Pixel Networks , </a:t>
            </a:r>
            <a:r>
              <a:rPr lang="en-US" altLang="zh-TW" dirty="0" err="1"/>
              <a:t>arXiv</a:t>
            </a:r>
            <a:r>
              <a:rPr lang="en-US" altLang="zh-TW" dirty="0"/>
              <a:t> preprint, 2016</a:t>
            </a:r>
          </a:p>
        </p:txBody>
      </p:sp>
    </p:spTree>
    <p:extLst>
      <p:ext uri="{BB962C8B-B14F-4D97-AF65-F5344CB8AC3E}">
        <p14:creationId xmlns:p14="http://schemas.microsoft.com/office/powerpoint/2010/main" val="34933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Generative Models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矩形 5"/>
          <p:cNvSpPr/>
          <p:nvPr/>
        </p:nvSpPr>
        <p:spPr>
          <a:xfrm>
            <a:off x="800554" y="3407682"/>
            <a:ext cx="7501618" cy="12078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3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38" y="2398113"/>
            <a:ext cx="1181100" cy="116205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9119" y="2408039"/>
            <a:ext cx="1181100" cy="1162050"/>
          </a:xfrm>
          <a:prstGeom prst="rect">
            <a:avLst/>
          </a:prstGeom>
        </p:spPr>
      </p:pic>
      <p:cxnSp>
        <p:nvCxnSpPr>
          <p:cNvPr id="11" name="直線接點 10"/>
          <p:cNvCxnSpPr/>
          <p:nvPr/>
        </p:nvCxnSpPr>
        <p:spPr>
          <a:xfrm rot="5400000">
            <a:off x="7562513" y="2223206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Auto-encoder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 rot="5400000">
            <a:off x="4041715" y="2731467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6" name="向右箭號 9"/>
          <p:cNvSpPr/>
          <p:nvPr/>
        </p:nvSpPr>
        <p:spPr>
          <a:xfrm>
            <a:off x="2151706" y="2676521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9" name="直線接點 8"/>
          <p:cNvCxnSpPr/>
          <p:nvPr/>
        </p:nvCxnSpPr>
        <p:spPr>
          <a:xfrm flipH="1">
            <a:off x="1472455" y="1951182"/>
            <a:ext cx="63434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rot="5400000">
            <a:off x="1227847" y="2180576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49"/>
          <p:cNvSpPr txBox="1">
            <a:spLocks noChangeArrowheads="1"/>
          </p:cNvSpPr>
          <p:nvPr/>
        </p:nvSpPr>
        <p:spPr bwMode="auto">
          <a:xfrm>
            <a:off x="3188389" y="1473578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/>
              <a:t>As close as possible</a:t>
            </a:r>
            <a:endParaRPr kumimoji="0"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538799" y="2478000"/>
            <a:ext cx="1308100" cy="10022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387503" y="2513369"/>
            <a:ext cx="1308100" cy="981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5" name="向右箭號 9"/>
          <p:cNvSpPr/>
          <p:nvPr/>
        </p:nvSpPr>
        <p:spPr>
          <a:xfrm>
            <a:off x="3967997" y="2676521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向右箭號 9"/>
          <p:cNvSpPr/>
          <p:nvPr/>
        </p:nvSpPr>
        <p:spPr>
          <a:xfrm>
            <a:off x="4970661" y="2693541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向右箭號 9"/>
          <p:cNvSpPr/>
          <p:nvPr/>
        </p:nvSpPr>
        <p:spPr>
          <a:xfrm>
            <a:off x="6823739" y="2693541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 rot="5400000">
            <a:off x="4120448" y="2734634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 rot="5400000">
            <a:off x="3048517" y="5030720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394305" y="4812622"/>
            <a:ext cx="1308100" cy="981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24" name="向右箭號 9"/>
          <p:cNvSpPr/>
          <p:nvPr/>
        </p:nvSpPr>
        <p:spPr>
          <a:xfrm>
            <a:off x="3977463" y="4992794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向右箭號 9"/>
          <p:cNvSpPr/>
          <p:nvPr/>
        </p:nvSpPr>
        <p:spPr>
          <a:xfrm>
            <a:off x="5830541" y="4992794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 rot="5400000">
            <a:off x="3127250" y="5033887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28651" y="4862266"/>
            <a:ext cx="275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Randomly generate a vector as code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6186821" y="5033801"/>
            <a:ext cx="247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Image ?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504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Review: Auto-encoder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092643" y="1690689"/>
            <a:ext cx="4763961" cy="1039140"/>
            <a:chOff x="3939218" y="2495962"/>
            <a:chExt cx="4763961" cy="1039140"/>
          </a:xfrm>
        </p:grpSpPr>
        <p:sp>
          <p:nvSpPr>
            <p:cNvPr id="4" name="矩形 3"/>
            <p:cNvSpPr/>
            <p:nvPr/>
          </p:nvSpPr>
          <p:spPr>
            <a:xfrm>
              <a:off x="5691195" y="2553767"/>
              <a:ext cx="1308100" cy="98133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NN</a:t>
              </a:r>
            </a:p>
            <a:p>
              <a:pPr algn="ctr"/>
              <a:r>
                <a:rPr lang="en-US" altLang="zh-TW" sz="2400" dirty="0"/>
                <a:t>Decoder</a:t>
              </a:r>
              <a:endParaRPr lang="zh-TW" altLang="en-US" sz="2400" dirty="0"/>
            </a:p>
          </p:txBody>
        </p:sp>
        <p:sp>
          <p:nvSpPr>
            <p:cNvPr id="5" name="矩形 4"/>
            <p:cNvSpPr/>
            <p:nvPr/>
          </p:nvSpPr>
          <p:spPr>
            <a:xfrm rot="5400000">
              <a:off x="4546456" y="2849562"/>
              <a:ext cx="766087" cy="32008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3939218" y="2774494"/>
              <a:ext cx="7896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 i="1" u="sng" dirty="0"/>
                <a:t>code</a:t>
              </a:r>
              <a:endParaRPr lang="zh-TW" altLang="en-US" sz="2400" b="1" i="1" u="sng" dirty="0"/>
            </a:p>
          </p:txBody>
        </p:sp>
        <p:sp>
          <p:nvSpPr>
            <p:cNvPr id="7" name="向右箭號 6"/>
            <p:cNvSpPr/>
            <p:nvPr/>
          </p:nvSpPr>
          <p:spPr>
            <a:xfrm>
              <a:off x="5170743" y="2774494"/>
              <a:ext cx="473165" cy="46166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向右箭號 7"/>
            <p:cNvSpPr/>
            <p:nvPr/>
          </p:nvSpPr>
          <p:spPr>
            <a:xfrm>
              <a:off x="7080498" y="2787194"/>
              <a:ext cx="473165" cy="46166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0950" y="2495962"/>
              <a:ext cx="1102229" cy="1018727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4815863" y="1412542"/>
            <a:ext cx="534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dirty="0"/>
              <a:t>2D</a:t>
            </a:r>
            <a:endParaRPr lang="zh-TW" altLang="en-US" sz="2400" b="1" i="1" dirty="0"/>
          </a:p>
        </p:txBody>
      </p:sp>
      <p:cxnSp>
        <p:nvCxnSpPr>
          <p:cNvPr id="12" name="直線單箭頭接點 11"/>
          <p:cNvCxnSpPr>
            <a:cxnSpLocks/>
          </p:cNvCxnSpPr>
          <p:nvPr/>
        </p:nvCxnSpPr>
        <p:spPr>
          <a:xfrm>
            <a:off x="1016767" y="4110237"/>
            <a:ext cx="488781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cxnSpLocks/>
          </p:cNvCxnSpPr>
          <p:nvPr/>
        </p:nvCxnSpPr>
        <p:spPr>
          <a:xfrm flipV="1">
            <a:off x="3453463" y="1562754"/>
            <a:ext cx="0" cy="505201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276539" y="3857926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-1.5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823375" y="3879404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1.5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1059443" y="3993146"/>
            <a:ext cx="191224" cy="191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646653" y="4301461"/>
                <a:ext cx="925318" cy="623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−1.5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53" y="4301461"/>
                <a:ext cx="925318" cy="623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/>
          <p:cNvSpPr/>
          <p:nvPr/>
        </p:nvSpPr>
        <p:spPr>
          <a:xfrm>
            <a:off x="1204617" y="2488944"/>
            <a:ext cx="1267134" cy="78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05" y="2639580"/>
            <a:ext cx="486048" cy="486048"/>
          </a:xfrm>
          <a:prstGeom prst="rect">
            <a:avLst/>
          </a:prstGeom>
        </p:spPr>
      </p:pic>
      <p:sp>
        <p:nvSpPr>
          <p:cNvPr id="29" name="橢圓 28"/>
          <p:cNvSpPr/>
          <p:nvPr/>
        </p:nvSpPr>
        <p:spPr>
          <a:xfrm>
            <a:off x="5596167" y="4011276"/>
            <a:ext cx="191224" cy="191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343735" y="3228060"/>
                <a:ext cx="696088" cy="623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1.5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735" y="3228060"/>
                <a:ext cx="696088" cy="623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/>
          <p:cNvSpPr/>
          <p:nvPr/>
        </p:nvSpPr>
        <p:spPr>
          <a:xfrm>
            <a:off x="4515275" y="4701186"/>
            <a:ext cx="1267134" cy="787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581" y="4701186"/>
            <a:ext cx="621393" cy="586871"/>
          </a:xfrm>
          <a:prstGeom prst="rect">
            <a:avLst/>
          </a:prstGeom>
        </p:spPr>
      </p:pic>
      <p:sp>
        <p:nvSpPr>
          <p:cNvPr id="34" name="手繪多邊形: 圖案 33"/>
          <p:cNvSpPr/>
          <p:nvPr/>
        </p:nvSpPr>
        <p:spPr>
          <a:xfrm>
            <a:off x="651953" y="2891036"/>
            <a:ext cx="522584" cy="1161143"/>
          </a:xfrm>
          <a:custGeom>
            <a:avLst/>
            <a:gdLst>
              <a:gd name="connsiteX0" fmla="*/ 493555 w 522584"/>
              <a:gd name="connsiteY0" fmla="*/ 1161143 h 1161143"/>
              <a:gd name="connsiteX1" fmla="*/ 69 w 522584"/>
              <a:gd name="connsiteY1" fmla="*/ 493486 h 1161143"/>
              <a:gd name="connsiteX2" fmla="*/ 522584 w 522584"/>
              <a:gd name="connsiteY2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584" h="1161143">
                <a:moveTo>
                  <a:pt x="493555" y="1161143"/>
                </a:moveTo>
                <a:cubicBezTo>
                  <a:pt x="244393" y="924076"/>
                  <a:pt x="-4769" y="687010"/>
                  <a:pt x="69" y="493486"/>
                </a:cubicBezTo>
                <a:cubicBezTo>
                  <a:pt x="4907" y="299962"/>
                  <a:pt x="263745" y="149981"/>
                  <a:pt x="522584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5" name="手繪多邊形: 圖案 34"/>
          <p:cNvSpPr/>
          <p:nvPr/>
        </p:nvSpPr>
        <p:spPr>
          <a:xfrm rot="10959087">
            <a:off x="5788322" y="4177777"/>
            <a:ext cx="435533" cy="1108124"/>
          </a:xfrm>
          <a:custGeom>
            <a:avLst/>
            <a:gdLst>
              <a:gd name="connsiteX0" fmla="*/ 493555 w 522584"/>
              <a:gd name="connsiteY0" fmla="*/ 1161143 h 1161143"/>
              <a:gd name="connsiteX1" fmla="*/ 69 w 522584"/>
              <a:gd name="connsiteY1" fmla="*/ 493486 h 1161143"/>
              <a:gd name="connsiteX2" fmla="*/ 522584 w 522584"/>
              <a:gd name="connsiteY2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584" h="1161143">
                <a:moveTo>
                  <a:pt x="493555" y="1161143"/>
                </a:moveTo>
                <a:cubicBezTo>
                  <a:pt x="244393" y="924076"/>
                  <a:pt x="-4769" y="687010"/>
                  <a:pt x="69" y="493486"/>
                </a:cubicBezTo>
                <a:cubicBezTo>
                  <a:pt x="4907" y="299962"/>
                  <a:pt x="263745" y="149981"/>
                  <a:pt x="522584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/>
          <p:cNvCxnSpPr>
            <a:cxnSpLocks/>
          </p:cNvCxnSpPr>
          <p:nvPr/>
        </p:nvCxnSpPr>
        <p:spPr>
          <a:xfrm>
            <a:off x="2471751" y="2862961"/>
            <a:ext cx="3143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cxnSpLocks/>
          </p:cNvCxnSpPr>
          <p:nvPr/>
        </p:nvCxnSpPr>
        <p:spPr>
          <a:xfrm flipH="1">
            <a:off x="4200923" y="5064831"/>
            <a:ext cx="3143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6" grpId="0"/>
      <p:bldP spid="27" grpId="0" animBg="1"/>
      <p:bldP spid="29" grpId="0" animBg="1"/>
      <p:bldP spid="30" grpId="0"/>
      <p:bldP spid="31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Review: Auto-encoder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920264" cy="4351338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16" y="1741368"/>
            <a:ext cx="4777351" cy="4864080"/>
          </a:xfrm>
          <a:prstGeom prst="rect">
            <a:avLst/>
          </a:prstGeom>
        </p:spPr>
      </p:pic>
      <p:cxnSp>
        <p:nvCxnSpPr>
          <p:cNvPr id="12" name="直線單箭頭接點 11"/>
          <p:cNvCxnSpPr>
            <a:cxnSpLocks/>
          </p:cNvCxnSpPr>
          <p:nvPr/>
        </p:nvCxnSpPr>
        <p:spPr>
          <a:xfrm>
            <a:off x="2266116" y="4238172"/>
            <a:ext cx="4887811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cxnSpLocks/>
          </p:cNvCxnSpPr>
          <p:nvPr/>
        </p:nvCxnSpPr>
        <p:spPr>
          <a:xfrm flipV="1">
            <a:off x="4702812" y="1690689"/>
            <a:ext cx="0" cy="505201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1525888" y="3985861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-1.5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072724" y="4007339"/>
            <a:ext cx="74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1.5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4657198" y="5480567"/>
            <a:ext cx="4279463" cy="119777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418421" y="864887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182056" y="895556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 rot="5400000">
            <a:off x="3977357" y="1205987"/>
            <a:ext cx="1002280" cy="320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4059469" y="1810080"/>
            <a:ext cx="789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u="sng" dirty="0"/>
              <a:t>code</a:t>
            </a:r>
            <a:endParaRPr lang="zh-TW" altLang="en-US" sz="2400" b="1" i="1" u="sng" dirty="0"/>
          </a:p>
        </p:txBody>
      </p:sp>
      <p:sp>
        <p:nvSpPr>
          <p:cNvPr id="21" name="向右箭號 24"/>
          <p:cNvSpPr/>
          <p:nvPr/>
        </p:nvSpPr>
        <p:spPr>
          <a:xfrm>
            <a:off x="3796080" y="1151737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075371" y="1135192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28" name="向右箭號 24"/>
          <p:cNvSpPr/>
          <p:nvPr/>
        </p:nvSpPr>
        <p:spPr>
          <a:xfrm>
            <a:off x="4678477" y="1159045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971451" y="1135193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30" name="向右箭號 24"/>
          <p:cNvSpPr/>
          <p:nvPr/>
        </p:nvSpPr>
        <p:spPr>
          <a:xfrm>
            <a:off x="1949286" y="113519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24"/>
          <p:cNvSpPr/>
          <p:nvPr/>
        </p:nvSpPr>
        <p:spPr>
          <a:xfrm>
            <a:off x="6520156" y="1159045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41778" y="167831"/>
            <a:ext cx="291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Auto-encoder</a:t>
            </a:r>
            <a:endParaRPr lang="zh-TW" altLang="en-US" sz="2800" b="1" i="1" u="sng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355030" y="2010135"/>
            <a:ext cx="291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VAE</a:t>
            </a:r>
            <a:endParaRPr lang="zh-TW" altLang="en-US" sz="2800" b="1" i="1" u="sng" dirty="0"/>
          </a:p>
        </p:txBody>
      </p:sp>
      <p:sp>
        <p:nvSpPr>
          <p:cNvPr id="33" name="矩形 32"/>
          <p:cNvSpPr/>
          <p:nvPr/>
        </p:nvSpPr>
        <p:spPr>
          <a:xfrm>
            <a:off x="1496812" y="3174660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34" name="向右箭號 24"/>
          <p:cNvSpPr/>
          <p:nvPr/>
        </p:nvSpPr>
        <p:spPr>
          <a:xfrm rot="19527676">
            <a:off x="2902012" y="297766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50808" y="3416732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6" name="向右箭號 24"/>
          <p:cNvSpPr/>
          <p:nvPr/>
        </p:nvSpPr>
        <p:spPr>
          <a:xfrm>
            <a:off x="924723" y="341673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右箭號 24"/>
          <p:cNvSpPr/>
          <p:nvPr/>
        </p:nvSpPr>
        <p:spPr>
          <a:xfrm rot="2388685" flipV="1">
            <a:off x="2891979" y="4002836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 rot="5400000">
            <a:off x="5074116" y="3683432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41" name="矩形 40"/>
          <p:cNvSpPr/>
          <p:nvPr/>
        </p:nvSpPr>
        <p:spPr>
          <a:xfrm>
            <a:off x="6339271" y="3333839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8128666" y="3573476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43" name="向右箭號 24"/>
          <p:cNvSpPr/>
          <p:nvPr/>
        </p:nvSpPr>
        <p:spPr>
          <a:xfrm>
            <a:off x="7677371" y="3597328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7" name="群組 46"/>
          <p:cNvGrpSpPr/>
          <p:nvPr/>
        </p:nvGrpSpPr>
        <p:grpSpPr>
          <a:xfrm>
            <a:off x="3302978" y="2533355"/>
            <a:ext cx="608032" cy="1085259"/>
            <a:chOff x="3289409" y="2450377"/>
            <a:chExt cx="608032" cy="1085259"/>
          </a:xfrm>
        </p:grpSpPr>
        <p:sp>
          <p:nvSpPr>
            <p:cNvPr id="38" name="矩形 37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3292442" y="245037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1</a:t>
              </a:r>
              <a:endParaRPr lang="zh-TW" altLang="en-US" sz="2400" baseline="-25000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3290983" y="276166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2</a:t>
              </a:r>
              <a:endParaRPr lang="zh-TW" altLang="en-US" sz="2400" baseline="-25000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3289409" y="307295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3</a:t>
              </a:r>
              <a:endParaRPr lang="zh-TW" altLang="en-US" sz="2400" baseline="-25000" dirty="0"/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317412" y="3645043"/>
            <a:ext cx="604999" cy="1085259"/>
            <a:chOff x="3292442" y="2450377"/>
            <a:chExt cx="604999" cy="1085259"/>
          </a:xfrm>
        </p:grpSpPr>
        <p:sp>
          <p:nvSpPr>
            <p:cNvPr id="49" name="矩形 48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字方塊 49"/>
                <p:cNvSpPr txBox="1"/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0" name="文字方塊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blipFill>
                  <a:blip r:embed="rId2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327631" y="3982387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631" y="3982387"/>
                <a:ext cx="604999" cy="453137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/>
              <p:cNvSpPr txBox="1"/>
              <p:nvPr/>
            </p:nvSpPr>
            <p:spPr>
              <a:xfrm>
                <a:off x="3343289" y="4306479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4" name="文字方塊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89" y="4306479"/>
                <a:ext cx="604999" cy="453137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群組 60"/>
          <p:cNvGrpSpPr/>
          <p:nvPr/>
        </p:nvGrpSpPr>
        <p:grpSpPr>
          <a:xfrm>
            <a:off x="3301754" y="4769283"/>
            <a:ext cx="630876" cy="1114573"/>
            <a:chOff x="3256489" y="4960311"/>
            <a:chExt cx="630876" cy="1114573"/>
          </a:xfrm>
        </p:grpSpPr>
        <p:sp>
          <p:nvSpPr>
            <p:cNvPr id="56" name="矩形 55"/>
            <p:cNvSpPr/>
            <p:nvPr/>
          </p:nvSpPr>
          <p:spPr>
            <a:xfrm rot="5400000">
              <a:off x="3041840" y="5327283"/>
              <a:ext cx="1002280" cy="43429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/>
                <p:cNvSpPr txBox="1"/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9" name="文字方塊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blipFill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/>
                <p:cNvSpPr txBox="1"/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/>
                <p:cNvSpPr txBox="1"/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8" name="文字方塊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blipFill>
                  <a:blip r:embed="rId7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文字方塊 62"/>
          <p:cNvSpPr txBox="1"/>
          <p:nvPr/>
        </p:nvSpPr>
        <p:spPr>
          <a:xfrm>
            <a:off x="1321736" y="4937147"/>
            <a:ext cx="199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From a normal distribution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5323678" y="3932084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678" y="3932084"/>
                <a:ext cx="604999" cy="453137"/>
              </a:xfrm>
              <a:prstGeom prst="rect">
                <a:avLst/>
              </a:prstGeom>
              <a:blipFill>
                <a:blip r:embed="rId8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/>
              <p:cNvSpPr txBox="1"/>
              <p:nvPr/>
            </p:nvSpPr>
            <p:spPr>
              <a:xfrm>
                <a:off x="5297801" y="327064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5" name="文字方塊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801" y="3270648"/>
                <a:ext cx="604999" cy="453137"/>
              </a:xfrm>
              <a:prstGeom prst="rect">
                <a:avLst/>
              </a:prstGeom>
              <a:blipFill>
                <a:blip r:embed="rId9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/>
              <p:cNvSpPr txBox="1"/>
              <p:nvPr/>
            </p:nvSpPr>
            <p:spPr>
              <a:xfrm>
                <a:off x="5308020" y="3607992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6" name="文字方塊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020" y="3607992"/>
                <a:ext cx="604999" cy="453137"/>
              </a:xfrm>
              <a:prstGeom prst="rect">
                <a:avLst/>
              </a:prstGeom>
              <a:blipFill>
                <a:blip r:embed="rId10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向右箭號 24"/>
          <p:cNvSpPr/>
          <p:nvPr/>
        </p:nvSpPr>
        <p:spPr>
          <a:xfrm>
            <a:off x="5826834" y="3593859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4105867" y="4571147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69" name="橢圓 68"/>
          <p:cNvSpPr/>
          <p:nvPr/>
        </p:nvSpPr>
        <p:spPr>
          <a:xfrm>
            <a:off x="4736710" y="3621971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5747703" y="2269161"/>
            <a:ext cx="2829727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 reconstruction error</a:t>
            </a:r>
            <a:endParaRPr lang="zh-TW" altLang="en-US" sz="2400" dirty="0"/>
          </a:p>
        </p:txBody>
      </p:sp>
      <p:cxnSp>
        <p:nvCxnSpPr>
          <p:cNvPr id="72" name="直線接點 71"/>
          <p:cNvCxnSpPr/>
          <p:nvPr/>
        </p:nvCxnSpPr>
        <p:spPr>
          <a:xfrm>
            <a:off x="3891488" y="5421698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>
            <a:off x="3881660" y="4229161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>
            <a:endCxn id="68" idx="0"/>
          </p:cNvCxnSpPr>
          <p:nvPr/>
        </p:nvCxnSpPr>
        <p:spPr>
          <a:xfrm>
            <a:off x="4318456" y="4247055"/>
            <a:ext cx="0" cy="324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>
            <a:off x="4318456" y="4994439"/>
            <a:ext cx="0" cy="4272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/>
          <p:cNvCxnSpPr/>
          <p:nvPr/>
        </p:nvCxnSpPr>
        <p:spPr>
          <a:xfrm>
            <a:off x="3833988" y="3119269"/>
            <a:ext cx="11153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/>
          <p:nvPr/>
        </p:nvCxnSpPr>
        <p:spPr>
          <a:xfrm>
            <a:off x="4510866" y="4783736"/>
            <a:ext cx="4384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 flipV="1">
            <a:off x="4949300" y="4098180"/>
            <a:ext cx="0" cy="6855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>
            <a:stCxn id="69" idx="0"/>
          </p:cNvCxnSpPr>
          <p:nvPr/>
        </p:nvCxnSpPr>
        <p:spPr>
          <a:xfrm flipV="1">
            <a:off x="4949299" y="3059012"/>
            <a:ext cx="0" cy="5629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5161888" y="3843472"/>
            <a:ext cx="2533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4710979" y="5537636"/>
                <a:ext cx="4272645" cy="1038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979" y="5537636"/>
                <a:ext cx="4272645" cy="10382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文字方塊 94"/>
          <p:cNvSpPr txBox="1"/>
          <p:nvPr/>
        </p:nvSpPr>
        <p:spPr>
          <a:xfrm>
            <a:off x="3833825" y="3710211"/>
            <a:ext cx="6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exp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字方塊 95"/>
              <p:cNvSpPr txBox="1"/>
              <p:nvPr/>
            </p:nvSpPr>
            <p:spPr>
              <a:xfrm>
                <a:off x="5257715" y="4633265"/>
                <a:ext cx="30275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6" name="文字方塊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15" y="4633265"/>
                <a:ext cx="3027560" cy="369332"/>
              </a:xfrm>
              <a:prstGeom prst="rect">
                <a:avLst/>
              </a:prstGeom>
              <a:blipFill>
                <a:blip r:embed="rId12"/>
                <a:stretch>
                  <a:fillRect l="-805" r="-402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文字方塊 96"/>
          <p:cNvSpPr txBox="1"/>
          <p:nvPr/>
        </p:nvSpPr>
        <p:spPr>
          <a:xfrm>
            <a:off x="5409401" y="5183940"/>
            <a:ext cx="139139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126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33" grpId="0" animBg="1"/>
      <p:bldP spid="34" grpId="0" animBg="1"/>
      <p:bldP spid="35" grpId="0"/>
      <p:bldP spid="36" grpId="0" animBg="1"/>
      <p:bldP spid="37" grpId="0" animBg="1"/>
      <p:bldP spid="40" grpId="0" animBg="1"/>
      <p:bldP spid="41" grpId="0" animBg="1"/>
      <p:bldP spid="42" grpId="0"/>
      <p:bldP spid="43" grpId="0" animBg="1"/>
      <p:bldP spid="53" grpId="0"/>
      <p:bldP spid="54" grpId="0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0" grpId="0" animBg="1"/>
      <p:bldP spid="94" grpId="0"/>
      <p:bldP spid="95" grpId="0"/>
      <p:bldP spid="96" grpId="0"/>
      <p:bldP spid="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78" y="2434586"/>
            <a:ext cx="914400" cy="9144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Creation</a:t>
            </a:r>
            <a:endParaRPr lang="zh-TW" altLang="en-US" dirty="0"/>
          </a:p>
        </p:txBody>
      </p:sp>
      <p:pic>
        <p:nvPicPr>
          <p:cNvPr id="4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84" y="1340500"/>
            <a:ext cx="1969208" cy="25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6768646" y="2529565"/>
            <a:ext cx="174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Drawing?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0" y="3052785"/>
            <a:ext cx="914400" cy="9144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53" y="1579785"/>
            <a:ext cx="914400" cy="9144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" y="1609473"/>
            <a:ext cx="914400" cy="9144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60" y="2070785"/>
            <a:ext cx="914400" cy="9144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72" y="3052785"/>
            <a:ext cx="914400" cy="9144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70" y="2509473"/>
            <a:ext cx="914400" cy="9144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2" y="2070785"/>
            <a:ext cx="914400" cy="91440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64" y="3052785"/>
            <a:ext cx="914400" cy="91440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6" y="2711673"/>
            <a:ext cx="914400" cy="9144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3" y="1846329"/>
            <a:ext cx="914400" cy="914400"/>
          </a:xfrm>
          <a:prstGeom prst="rect">
            <a:avLst/>
          </a:prstGeom>
        </p:spPr>
      </p:pic>
      <p:sp>
        <p:nvSpPr>
          <p:cNvPr id="34" name="箭號: 向右 33"/>
          <p:cNvSpPr/>
          <p:nvPr/>
        </p:nvSpPr>
        <p:spPr>
          <a:xfrm>
            <a:off x="6203027" y="2333975"/>
            <a:ext cx="609600" cy="839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44" y="4004158"/>
            <a:ext cx="1969208" cy="25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6610500" y="4985300"/>
            <a:ext cx="174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Writing Poems?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9" name="箭號: 向右 48"/>
          <p:cNvSpPr/>
          <p:nvPr/>
        </p:nvSpPr>
        <p:spPr>
          <a:xfrm>
            <a:off x="6039874" y="4970532"/>
            <a:ext cx="609600" cy="839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5704113" y="92985"/>
            <a:ext cx="3317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http://www.rb139.com/index.php?s=/Lot/44547</a:t>
            </a:r>
          </a:p>
        </p:txBody>
      </p:sp>
      <p:pic>
        <p:nvPicPr>
          <p:cNvPr id="19460" name="Picture 4" descr="「唐詩三百首」的圖片搜尋結果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74" y="4271321"/>
            <a:ext cx="2805048" cy="23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 animBg="1"/>
      <p:bldP spid="38" grpId="0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VAE?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73259" y="1522081"/>
            <a:ext cx="278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Intuitive Reason</a:t>
            </a:r>
            <a:endParaRPr lang="zh-TW" altLang="en-US" sz="28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1446004" y="2262539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6" name="向右箭號 24"/>
          <p:cNvSpPr/>
          <p:nvPr/>
        </p:nvSpPr>
        <p:spPr>
          <a:xfrm rot="19527676">
            <a:off x="2851204" y="2065539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0" y="2504611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8" name="向右箭號 24"/>
          <p:cNvSpPr/>
          <p:nvPr/>
        </p:nvSpPr>
        <p:spPr>
          <a:xfrm>
            <a:off x="873915" y="2504612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24"/>
          <p:cNvSpPr/>
          <p:nvPr/>
        </p:nvSpPr>
        <p:spPr>
          <a:xfrm rot="2388685" flipV="1">
            <a:off x="2841171" y="3090715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 rot="5400000">
            <a:off x="5023308" y="2771311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288463" y="2421718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8077858" y="2661355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13" name="向右箭號 24"/>
          <p:cNvSpPr/>
          <p:nvPr/>
        </p:nvSpPr>
        <p:spPr>
          <a:xfrm>
            <a:off x="7626563" y="2685207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3252170" y="1621234"/>
            <a:ext cx="608032" cy="1085259"/>
            <a:chOff x="3289409" y="2450377"/>
            <a:chExt cx="608032" cy="1085259"/>
          </a:xfrm>
        </p:grpSpPr>
        <p:sp>
          <p:nvSpPr>
            <p:cNvPr id="15" name="矩形 14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92442" y="245037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1</a:t>
              </a:r>
              <a:endParaRPr lang="zh-TW" altLang="en-US" sz="2400" baseline="-25000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290983" y="276166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2</a:t>
              </a:r>
              <a:endParaRPr lang="zh-TW" altLang="en-US" sz="2400" baseline="-25000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289409" y="307295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3</a:t>
              </a:r>
              <a:endParaRPr lang="zh-TW" altLang="en-US" sz="2400" baseline="-250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266604" y="2732922"/>
            <a:ext cx="604999" cy="1085259"/>
            <a:chOff x="3292442" y="2450377"/>
            <a:chExt cx="604999" cy="1085259"/>
          </a:xfrm>
        </p:grpSpPr>
        <p:sp>
          <p:nvSpPr>
            <p:cNvPr id="20" name="矩形 19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字方塊 20"/>
                <p:cNvSpPr txBox="1"/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0" name="文字方塊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blipFill>
                  <a:blip r:embed="rId2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276823" y="3070266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823" y="3070266"/>
                <a:ext cx="604999" cy="453137"/>
              </a:xfrm>
              <a:prstGeom prst="rect">
                <a:avLst/>
              </a:prstGeom>
              <a:blipFill>
                <a:blip r:embed="rId3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292481" y="339435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481" y="3394358"/>
                <a:ext cx="604999" cy="453137"/>
              </a:xfrm>
              <a:prstGeom prst="rect">
                <a:avLst/>
              </a:prstGeom>
              <a:blipFill>
                <a:blip r:embed="rId4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群組 23"/>
          <p:cNvGrpSpPr/>
          <p:nvPr/>
        </p:nvGrpSpPr>
        <p:grpSpPr>
          <a:xfrm>
            <a:off x="3250946" y="3857162"/>
            <a:ext cx="630876" cy="1114573"/>
            <a:chOff x="3256489" y="4960311"/>
            <a:chExt cx="630876" cy="1114573"/>
          </a:xfrm>
        </p:grpSpPr>
        <p:sp>
          <p:nvSpPr>
            <p:cNvPr id="25" name="矩形 24"/>
            <p:cNvSpPr/>
            <p:nvPr/>
          </p:nvSpPr>
          <p:spPr>
            <a:xfrm rot="5400000">
              <a:off x="3041840" y="5327283"/>
              <a:ext cx="1002280" cy="43429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字方塊 25"/>
                <p:cNvSpPr txBox="1"/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9" name="文字方塊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blipFill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字方塊 26"/>
                <p:cNvSpPr txBox="1"/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/>
                <p:cNvSpPr txBox="1"/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8" name="文字方塊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blipFill>
                  <a:blip r:embed="rId7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272870" y="3019963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870" y="3019963"/>
                <a:ext cx="604999" cy="453137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246993" y="2358527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993" y="2358527"/>
                <a:ext cx="604999" cy="453137"/>
              </a:xfrm>
              <a:prstGeom prst="rect">
                <a:avLst/>
              </a:prstGeom>
              <a:blipFill>
                <a:blip r:embed="rId9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257212" y="2695871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212" y="2695871"/>
                <a:ext cx="604999" cy="45313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向右箭號 24"/>
          <p:cNvSpPr/>
          <p:nvPr/>
        </p:nvSpPr>
        <p:spPr>
          <a:xfrm>
            <a:off x="5776026" y="2681738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4055059" y="3659026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34" name="橢圓 33"/>
          <p:cNvSpPr/>
          <p:nvPr/>
        </p:nvSpPr>
        <p:spPr>
          <a:xfrm>
            <a:off x="4685902" y="2709850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cxnSp>
        <p:nvCxnSpPr>
          <p:cNvPr id="35" name="直線接點 34"/>
          <p:cNvCxnSpPr/>
          <p:nvPr/>
        </p:nvCxnSpPr>
        <p:spPr>
          <a:xfrm>
            <a:off x="3840680" y="4509577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3830852" y="3317040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>
            <a:endCxn id="33" idx="0"/>
          </p:cNvCxnSpPr>
          <p:nvPr/>
        </p:nvCxnSpPr>
        <p:spPr>
          <a:xfrm>
            <a:off x="4267648" y="3334934"/>
            <a:ext cx="0" cy="324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4267648" y="4082318"/>
            <a:ext cx="0" cy="4272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3783180" y="2207148"/>
            <a:ext cx="11153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4460058" y="3871615"/>
            <a:ext cx="4384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V="1">
            <a:off x="4898492" y="3186059"/>
            <a:ext cx="0" cy="6855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4" idx="0"/>
          </p:cNvCxnSpPr>
          <p:nvPr/>
        </p:nvCxnSpPr>
        <p:spPr>
          <a:xfrm flipV="1">
            <a:off x="4898491" y="2146891"/>
            <a:ext cx="0" cy="5629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111080" y="2931351"/>
            <a:ext cx="2533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/>
          <p:cNvSpPr txBox="1"/>
          <p:nvPr/>
        </p:nvSpPr>
        <p:spPr>
          <a:xfrm>
            <a:off x="3783017" y="2798090"/>
            <a:ext cx="6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exp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3456497" y="1192465"/>
            <a:ext cx="160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Original </a:t>
            </a:r>
          </a:p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4723125" y="1597243"/>
            <a:ext cx="160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with noise</a:t>
            </a:r>
            <a:endParaRPr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608242" y="5196787"/>
            <a:ext cx="314634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variance of noise is automatically learned</a:t>
            </a:r>
            <a:endParaRPr lang="zh-TW" altLang="en-US" sz="2400" dirty="0"/>
          </a:p>
        </p:txBody>
      </p:sp>
      <p:cxnSp>
        <p:nvCxnSpPr>
          <p:cNvPr id="53" name="直線單箭頭接點 52"/>
          <p:cNvCxnSpPr>
            <a:stCxn id="51" idx="0"/>
          </p:cNvCxnSpPr>
          <p:nvPr/>
        </p:nvCxnSpPr>
        <p:spPr>
          <a:xfrm flipV="1">
            <a:off x="2181413" y="3600721"/>
            <a:ext cx="983102" cy="15960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/>
          <p:cNvSpPr txBox="1"/>
          <p:nvPr/>
        </p:nvSpPr>
        <p:spPr>
          <a:xfrm>
            <a:off x="4572000" y="234719"/>
            <a:ext cx="408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What will happen if we only minimize reconstruction error?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487654" y="4608202"/>
            <a:ext cx="4279463" cy="119777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/>
              <p:cNvSpPr txBox="1"/>
              <p:nvPr/>
            </p:nvSpPr>
            <p:spPr>
              <a:xfrm>
                <a:off x="4612139" y="4662096"/>
                <a:ext cx="4272645" cy="1038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139" y="4662096"/>
                <a:ext cx="4272645" cy="10382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文字方塊 57"/>
          <p:cNvSpPr txBox="1"/>
          <p:nvPr/>
        </p:nvSpPr>
        <p:spPr>
          <a:xfrm>
            <a:off x="5834723" y="4414562"/>
            <a:ext cx="139139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</a:t>
            </a:r>
            <a:endParaRPr lang="zh-TW" altLang="en-US" sz="2400" dirty="0"/>
          </a:p>
        </p:txBody>
      </p:sp>
      <p:sp>
        <p:nvSpPr>
          <p:cNvPr id="59" name="矩形 58"/>
          <p:cNvSpPr/>
          <p:nvPr/>
        </p:nvSpPr>
        <p:spPr>
          <a:xfrm>
            <a:off x="3856732" y="2878719"/>
            <a:ext cx="518273" cy="33727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18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 animBg="1"/>
      <p:bldP spid="55" grpId="0"/>
      <p:bldP spid="56" grpId="0" animBg="1"/>
      <p:bldP spid="57" grpId="0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VAE?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73259" y="1522081"/>
            <a:ext cx="278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Intuitive Reason</a:t>
            </a:r>
            <a:endParaRPr lang="zh-TW" altLang="en-US" sz="28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1446004" y="2262539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6" name="向右箭號 24"/>
          <p:cNvSpPr/>
          <p:nvPr/>
        </p:nvSpPr>
        <p:spPr>
          <a:xfrm rot="19527676">
            <a:off x="2851204" y="2065539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0" y="2504611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8" name="向右箭號 24"/>
          <p:cNvSpPr/>
          <p:nvPr/>
        </p:nvSpPr>
        <p:spPr>
          <a:xfrm>
            <a:off x="873915" y="2504612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24"/>
          <p:cNvSpPr/>
          <p:nvPr/>
        </p:nvSpPr>
        <p:spPr>
          <a:xfrm rot="2388685" flipV="1">
            <a:off x="2841171" y="3090715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 rot="5400000">
            <a:off x="5023308" y="2771311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288463" y="2421718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8077858" y="2661355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13" name="向右箭號 24"/>
          <p:cNvSpPr/>
          <p:nvPr/>
        </p:nvSpPr>
        <p:spPr>
          <a:xfrm>
            <a:off x="7626563" y="2685207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3252170" y="1621234"/>
            <a:ext cx="608032" cy="1085259"/>
            <a:chOff x="3289409" y="2450377"/>
            <a:chExt cx="608032" cy="1085259"/>
          </a:xfrm>
        </p:grpSpPr>
        <p:sp>
          <p:nvSpPr>
            <p:cNvPr id="15" name="矩形 14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92442" y="245037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1</a:t>
              </a:r>
              <a:endParaRPr lang="zh-TW" altLang="en-US" sz="2400" baseline="-25000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290983" y="276166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2</a:t>
              </a:r>
              <a:endParaRPr lang="zh-TW" altLang="en-US" sz="2400" baseline="-25000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289409" y="307295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3</a:t>
              </a:r>
              <a:endParaRPr lang="zh-TW" altLang="en-US" sz="2400" baseline="-250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266604" y="2732922"/>
            <a:ext cx="604999" cy="1085259"/>
            <a:chOff x="3292442" y="2450377"/>
            <a:chExt cx="604999" cy="1085259"/>
          </a:xfrm>
        </p:grpSpPr>
        <p:sp>
          <p:nvSpPr>
            <p:cNvPr id="20" name="矩形 19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字方塊 20"/>
                <p:cNvSpPr txBox="1"/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0" name="文字方塊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blipFill>
                  <a:blip r:embed="rId2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276823" y="3070266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823" y="3070266"/>
                <a:ext cx="604999" cy="453137"/>
              </a:xfrm>
              <a:prstGeom prst="rect">
                <a:avLst/>
              </a:prstGeom>
              <a:blipFill>
                <a:blip r:embed="rId3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292481" y="339435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481" y="3394358"/>
                <a:ext cx="604999" cy="453137"/>
              </a:xfrm>
              <a:prstGeom prst="rect">
                <a:avLst/>
              </a:prstGeom>
              <a:blipFill>
                <a:blip r:embed="rId4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群組 23"/>
          <p:cNvGrpSpPr/>
          <p:nvPr/>
        </p:nvGrpSpPr>
        <p:grpSpPr>
          <a:xfrm>
            <a:off x="3250946" y="3857162"/>
            <a:ext cx="630876" cy="1114573"/>
            <a:chOff x="3256489" y="4960311"/>
            <a:chExt cx="630876" cy="1114573"/>
          </a:xfrm>
        </p:grpSpPr>
        <p:sp>
          <p:nvSpPr>
            <p:cNvPr id="25" name="矩形 24"/>
            <p:cNvSpPr/>
            <p:nvPr/>
          </p:nvSpPr>
          <p:spPr>
            <a:xfrm rot="5400000">
              <a:off x="3041840" y="5327283"/>
              <a:ext cx="1002280" cy="43429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字方塊 25"/>
                <p:cNvSpPr txBox="1"/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9" name="文字方塊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blipFill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字方塊 26"/>
                <p:cNvSpPr txBox="1"/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/>
                <p:cNvSpPr txBox="1"/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8" name="文字方塊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blipFill>
                  <a:blip r:embed="rId7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272870" y="3019963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870" y="3019963"/>
                <a:ext cx="604999" cy="453137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246993" y="2358527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993" y="2358527"/>
                <a:ext cx="604999" cy="453137"/>
              </a:xfrm>
              <a:prstGeom prst="rect">
                <a:avLst/>
              </a:prstGeom>
              <a:blipFill>
                <a:blip r:embed="rId9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257212" y="2695871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212" y="2695871"/>
                <a:ext cx="604999" cy="45313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向右箭號 24"/>
          <p:cNvSpPr/>
          <p:nvPr/>
        </p:nvSpPr>
        <p:spPr>
          <a:xfrm>
            <a:off x="5776026" y="2681738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4055059" y="3659026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34" name="橢圓 33"/>
          <p:cNvSpPr/>
          <p:nvPr/>
        </p:nvSpPr>
        <p:spPr>
          <a:xfrm>
            <a:off x="4685902" y="2709850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cxnSp>
        <p:nvCxnSpPr>
          <p:cNvPr id="35" name="直線接點 34"/>
          <p:cNvCxnSpPr/>
          <p:nvPr/>
        </p:nvCxnSpPr>
        <p:spPr>
          <a:xfrm>
            <a:off x="3840680" y="4509577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3830852" y="3317040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>
            <a:endCxn id="33" idx="0"/>
          </p:cNvCxnSpPr>
          <p:nvPr/>
        </p:nvCxnSpPr>
        <p:spPr>
          <a:xfrm>
            <a:off x="4267648" y="3334934"/>
            <a:ext cx="0" cy="324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4267648" y="4082318"/>
            <a:ext cx="0" cy="4272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3783180" y="2207148"/>
            <a:ext cx="11153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4460058" y="3871615"/>
            <a:ext cx="4384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V="1">
            <a:off x="4898492" y="3186059"/>
            <a:ext cx="0" cy="6855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4" idx="0"/>
          </p:cNvCxnSpPr>
          <p:nvPr/>
        </p:nvCxnSpPr>
        <p:spPr>
          <a:xfrm flipV="1">
            <a:off x="4898491" y="2146891"/>
            <a:ext cx="0" cy="5629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111080" y="2931351"/>
            <a:ext cx="2533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/>
          <p:cNvSpPr txBox="1"/>
          <p:nvPr/>
        </p:nvSpPr>
        <p:spPr>
          <a:xfrm>
            <a:off x="3783017" y="2798090"/>
            <a:ext cx="6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exp</a:t>
            </a:r>
            <a:endParaRPr lang="zh-TW" altLang="en-US" sz="2400" dirty="0"/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622" y="3244848"/>
            <a:ext cx="941302" cy="92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7460" y="3295371"/>
            <a:ext cx="941302" cy="92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文字方塊 48"/>
          <p:cNvSpPr txBox="1"/>
          <p:nvPr/>
        </p:nvSpPr>
        <p:spPr>
          <a:xfrm>
            <a:off x="3456497" y="1192465"/>
            <a:ext cx="160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Original </a:t>
            </a:r>
          </a:p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4723125" y="1597243"/>
            <a:ext cx="160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with noisy</a:t>
            </a:r>
            <a:endParaRPr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608242" y="5196787"/>
            <a:ext cx="314634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variance of noise is automatically learned</a:t>
            </a:r>
            <a:endParaRPr lang="zh-TW" altLang="en-US" sz="2400" dirty="0"/>
          </a:p>
        </p:txBody>
      </p:sp>
      <p:cxnSp>
        <p:nvCxnSpPr>
          <p:cNvPr id="53" name="直線單箭頭接點 52"/>
          <p:cNvCxnSpPr>
            <a:stCxn id="51" idx="0"/>
          </p:cNvCxnSpPr>
          <p:nvPr/>
        </p:nvCxnSpPr>
        <p:spPr>
          <a:xfrm flipV="1">
            <a:off x="2181413" y="3600721"/>
            <a:ext cx="983102" cy="15960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/>
          <p:cNvSpPr txBox="1"/>
          <p:nvPr/>
        </p:nvSpPr>
        <p:spPr>
          <a:xfrm>
            <a:off x="4572000" y="234719"/>
            <a:ext cx="408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What will happen if we only minimize reconstruction error?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487654" y="4608202"/>
            <a:ext cx="4397129" cy="119777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/>
              <p:cNvSpPr txBox="1"/>
              <p:nvPr/>
            </p:nvSpPr>
            <p:spPr>
              <a:xfrm>
                <a:off x="4612139" y="4662096"/>
                <a:ext cx="4272644" cy="1038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139" y="4662096"/>
                <a:ext cx="4272644" cy="10382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文字方塊 57"/>
          <p:cNvSpPr txBox="1"/>
          <p:nvPr/>
        </p:nvSpPr>
        <p:spPr>
          <a:xfrm>
            <a:off x="5834723" y="4414562"/>
            <a:ext cx="139139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</a:t>
            </a:r>
            <a:endParaRPr lang="zh-TW" altLang="en-US" sz="2400" dirty="0"/>
          </a:p>
        </p:txBody>
      </p:sp>
      <p:sp>
        <p:nvSpPr>
          <p:cNvPr id="59" name="矩形 58"/>
          <p:cNvSpPr/>
          <p:nvPr/>
        </p:nvSpPr>
        <p:spPr>
          <a:xfrm>
            <a:off x="3856732" y="2878719"/>
            <a:ext cx="518273" cy="33727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接點 46"/>
          <p:cNvCxnSpPr/>
          <p:nvPr/>
        </p:nvCxnSpPr>
        <p:spPr>
          <a:xfrm>
            <a:off x="6612064" y="5455476"/>
            <a:ext cx="984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/>
          <p:cNvCxnSpPr/>
          <p:nvPr/>
        </p:nvCxnSpPr>
        <p:spPr>
          <a:xfrm>
            <a:off x="5242033" y="5455476"/>
            <a:ext cx="86666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6" name="圖片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7276" y="1817438"/>
            <a:ext cx="4953000" cy="485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/>
              <p:cNvSpPr txBox="1"/>
              <p:nvPr/>
            </p:nvSpPr>
            <p:spPr>
              <a:xfrm>
                <a:off x="158381" y="2987725"/>
                <a:ext cx="2885118" cy="83099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close to 0 (variance close to 1)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81" y="2987725"/>
                <a:ext cx="2885118" cy="830997"/>
              </a:xfrm>
              <a:prstGeom prst="rect">
                <a:avLst/>
              </a:prstGeom>
              <a:blipFill>
                <a:blip r:embed="rId14"/>
                <a:stretch>
                  <a:fillRect l="-2714" t="-3521" r="-3967" b="-13380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直線單箭頭接點 68"/>
          <p:cNvCxnSpPr>
            <a:stCxn id="62" idx="2"/>
          </p:cNvCxnSpPr>
          <p:nvPr/>
        </p:nvCxnSpPr>
        <p:spPr>
          <a:xfrm>
            <a:off x="1600940" y="3818722"/>
            <a:ext cx="238216" cy="162800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/>
          <p:cNvCxnSpPr/>
          <p:nvPr/>
        </p:nvCxnSpPr>
        <p:spPr>
          <a:xfrm>
            <a:off x="8004163" y="5397256"/>
            <a:ext cx="57427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字方塊 71"/>
          <p:cNvSpPr txBox="1"/>
          <p:nvPr/>
        </p:nvSpPr>
        <p:spPr>
          <a:xfrm>
            <a:off x="5364407" y="6114197"/>
            <a:ext cx="285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L2 regularization</a:t>
            </a:r>
            <a:endParaRPr lang="zh-TW" altLang="en-US" sz="2800" dirty="0"/>
          </a:p>
        </p:txBody>
      </p:sp>
      <p:cxnSp>
        <p:nvCxnSpPr>
          <p:cNvPr id="74" name="直線單箭頭接點 73"/>
          <p:cNvCxnSpPr/>
          <p:nvPr/>
        </p:nvCxnSpPr>
        <p:spPr>
          <a:xfrm flipH="1">
            <a:off x="7096836" y="5455476"/>
            <a:ext cx="1127308" cy="65872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9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VAE?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222" y="5762685"/>
            <a:ext cx="750699" cy="7688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36" y="5714212"/>
            <a:ext cx="782878" cy="7688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60" y="2505472"/>
            <a:ext cx="750699" cy="76889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781" y="2476007"/>
            <a:ext cx="782878" cy="768898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1217222" y="4387816"/>
            <a:ext cx="28131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stCxn id="4" idx="0"/>
          </p:cNvCxnSpPr>
          <p:nvPr/>
        </p:nvCxnSpPr>
        <p:spPr>
          <a:xfrm flipV="1">
            <a:off x="1592572" y="4422288"/>
            <a:ext cx="237303" cy="1340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endCxn id="9" idx="2"/>
          </p:cNvCxnSpPr>
          <p:nvPr/>
        </p:nvCxnSpPr>
        <p:spPr>
          <a:xfrm flipH="1" flipV="1">
            <a:off x="1533010" y="3274370"/>
            <a:ext cx="237303" cy="1101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 flipV="1">
            <a:off x="2823799" y="4373815"/>
            <a:ext cx="365777" cy="13488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>
            <a:endCxn id="10" idx="2"/>
          </p:cNvCxnSpPr>
          <p:nvPr/>
        </p:nvCxnSpPr>
        <p:spPr>
          <a:xfrm flipV="1">
            <a:off x="2875445" y="3244905"/>
            <a:ext cx="365775" cy="11359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2346970" y="3286378"/>
            <a:ext cx="63808" cy="11186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2107653" y="2630708"/>
            <a:ext cx="542441" cy="54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06" y="5714212"/>
            <a:ext cx="750699" cy="76889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06" y="2503479"/>
            <a:ext cx="750699" cy="768898"/>
          </a:xfrm>
          <a:prstGeom prst="rect">
            <a:avLst/>
          </a:prstGeom>
        </p:spPr>
      </p:pic>
      <p:cxnSp>
        <p:nvCxnSpPr>
          <p:cNvPr id="30" name="直線接點 29"/>
          <p:cNvCxnSpPr/>
          <p:nvPr/>
        </p:nvCxnSpPr>
        <p:spPr>
          <a:xfrm>
            <a:off x="5249247" y="4373815"/>
            <a:ext cx="32391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>
            <a:stCxn id="26" idx="0"/>
          </p:cNvCxnSpPr>
          <p:nvPr/>
        </p:nvCxnSpPr>
        <p:spPr>
          <a:xfrm flipV="1">
            <a:off x="5817856" y="4373815"/>
            <a:ext cx="237303" cy="1340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endCxn id="28" idx="2"/>
          </p:cNvCxnSpPr>
          <p:nvPr/>
        </p:nvCxnSpPr>
        <p:spPr>
          <a:xfrm flipH="1" flipV="1">
            <a:off x="5817856" y="3272377"/>
            <a:ext cx="237303" cy="1101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H="1" flipV="1">
            <a:off x="7143795" y="4373815"/>
            <a:ext cx="365777" cy="13488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 flipV="1">
            <a:off x="6124678" y="1899418"/>
            <a:ext cx="439851" cy="24603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H="1" flipV="1">
            <a:off x="4833460" y="3210929"/>
            <a:ext cx="700092" cy="11359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V="1">
            <a:off x="6572254" y="3230904"/>
            <a:ext cx="276262" cy="11531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圖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22" y="2472242"/>
            <a:ext cx="750699" cy="768898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01" y="2472242"/>
            <a:ext cx="750699" cy="768898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239" y="1177858"/>
            <a:ext cx="782878" cy="768898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795" y="1186281"/>
            <a:ext cx="782878" cy="768898"/>
          </a:xfrm>
          <a:prstGeom prst="rect">
            <a:avLst/>
          </a:prstGeom>
        </p:spPr>
      </p:pic>
      <p:cxnSp>
        <p:nvCxnSpPr>
          <p:cNvPr id="48" name="直線單箭頭接點 47"/>
          <p:cNvCxnSpPr/>
          <p:nvPr/>
        </p:nvCxnSpPr>
        <p:spPr>
          <a:xfrm flipV="1">
            <a:off x="7179628" y="1946756"/>
            <a:ext cx="101171" cy="24615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endCxn id="52" idx="2"/>
          </p:cNvCxnSpPr>
          <p:nvPr/>
        </p:nvCxnSpPr>
        <p:spPr>
          <a:xfrm flipV="1">
            <a:off x="7768882" y="1960397"/>
            <a:ext cx="650986" cy="23864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圖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429" y="1191499"/>
            <a:ext cx="782878" cy="768898"/>
          </a:xfrm>
          <a:prstGeom prst="rect">
            <a:avLst/>
          </a:prstGeom>
        </p:spPr>
      </p:pic>
      <p:sp>
        <p:nvSpPr>
          <p:cNvPr id="51" name="文字方塊 50"/>
          <p:cNvSpPr txBox="1"/>
          <p:nvPr/>
        </p:nvSpPr>
        <p:spPr>
          <a:xfrm>
            <a:off x="407400" y="4861654"/>
            <a:ext cx="121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encode</a:t>
            </a:r>
            <a:endParaRPr lang="zh-TW" altLang="en-US" sz="24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400252" y="3520314"/>
            <a:ext cx="121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decode</a:t>
            </a:r>
            <a:endParaRPr lang="zh-TW" altLang="en-US" sz="24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174230" y="4120732"/>
            <a:ext cx="121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code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66" y="1633147"/>
            <a:ext cx="1031314" cy="1043592"/>
          </a:xfrm>
          <a:prstGeom prst="rect">
            <a:avLst/>
          </a:prstGeom>
        </p:spPr>
      </p:pic>
      <p:cxnSp>
        <p:nvCxnSpPr>
          <p:cNvPr id="57" name="直線單箭頭接點 56"/>
          <p:cNvCxnSpPr/>
          <p:nvPr/>
        </p:nvCxnSpPr>
        <p:spPr>
          <a:xfrm flipV="1">
            <a:off x="6564529" y="2676739"/>
            <a:ext cx="0" cy="16701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片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95" y="5762685"/>
            <a:ext cx="782878" cy="76889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73259" y="1522081"/>
            <a:ext cx="278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Intuitive Reason</a:t>
            </a:r>
            <a:endParaRPr lang="zh-TW" altLang="en-US" sz="2800" b="1" i="1" u="sng" dirty="0"/>
          </a:p>
        </p:txBody>
      </p:sp>
      <p:sp>
        <p:nvSpPr>
          <p:cNvPr id="6" name="箭號: 左-右雙向 5"/>
          <p:cNvSpPr/>
          <p:nvPr/>
        </p:nvSpPr>
        <p:spPr>
          <a:xfrm>
            <a:off x="5541276" y="4120732"/>
            <a:ext cx="974841" cy="33319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左-右雙向 37"/>
          <p:cNvSpPr/>
          <p:nvPr/>
        </p:nvSpPr>
        <p:spPr>
          <a:xfrm>
            <a:off x="6668234" y="4126062"/>
            <a:ext cx="974841" cy="33319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946743" y="4422288"/>
            <a:ext cx="102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noise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30424" y="4362437"/>
            <a:ext cx="102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noise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1" grpId="0"/>
      <p:bldP spid="55" grpId="0"/>
      <p:bldP spid="56" grpId="0"/>
      <p:bldP spid="6" grpId="0" animBg="1"/>
      <p:bldP spid="38" grpId="0" animBg="1"/>
      <p:bldP spid="7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63137"/>
            <a:ext cx="7772400" cy="2387600"/>
          </a:xfrm>
        </p:spPr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Warning of Math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/>
          <p:cNvGrpSpPr/>
          <p:nvPr/>
        </p:nvGrpSpPr>
        <p:grpSpPr>
          <a:xfrm>
            <a:off x="770537" y="1419227"/>
            <a:ext cx="6923936" cy="3486763"/>
            <a:chOff x="770537" y="1419227"/>
            <a:chExt cx="6923936" cy="3486763"/>
          </a:xfrm>
        </p:grpSpPr>
        <p:pic>
          <p:nvPicPr>
            <p:cNvPr id="4" name="Picture 2" descr="http://2.bp.blogspot.com/-tqp0Hm5tqqA/UIk3N8ezKfI/AAAAAAAAAG0/1cps-Uo8lKY/s1600/im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526" y="1419227"/>
              <a:ext cx="6244947" cy="3486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770537" y="2775119"/>
              <a:ext cx="9633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P(x)</a:t>
              </a:r>
              <a:endParaRPr lang="zh-TW" altLang="en-US" sz="2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546218" y="870608"/>
                <a:ext cx="3805914" cy="10455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18" y="870608"/>
                <a:ext cx="3805914" cy="10455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790618" y="5192697"/>
            <a:ext cx="96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P(m)</a:t>
            </a:r>
            <a:endParaRPr lang="zh-TW" altLang="en-US" sz="2800" dirty="0"/>
          </a:p>
        </p:txBody>
      </p:sp>
      <p:cxnSp>
        <p:nvCxnSpPr>
          <p:cNvPr id="9" name="直線接點 8"/>
          <p:cNvCxnSpPr/>
          <p:nvPr/>
        </p:nvCxnSpPr>
        <p:spPr>
          <a:xfrm>
            <a:off x="1733852" y="6110514"/>
            <a:ext cx="56684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938955" y="6110514"/>
            <a:ext cx="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941045" y="6110514"/>
            <a:ext cx="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913502" y="6110514"/>
            <a:ext cx="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885959" y="6110514"/>
            <a:ext cx="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4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749559" y="6110514"/>
            <a:ext cx="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722016" y="6002624"/>
            <a:ext cx="97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…..</a:t>
            </a:r>
            <a:endParaRPr lang="zh-TW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2272133" y="5243886"/>
            <a:ext cx="360000" cy="809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219532" y="5648850"/>
            <a:ext cx="360000" cy="404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213531" y="5648850"/>
            <a:ext cx="360000" cy="404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207530" y="5425895"/>
            <a:ext cx="360000" cy="61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067329" y="5825632"/>
            <a:ext cx="360000" cy="228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/>
          <p:cNvCxnSpPr>
            <a:stCxn id="16" idx="0"/>
          </p:cNvCxnSpPr>
          <p:nvPr/>
        </p:nvCxnSpPr>
        <p:spPr>
          <a:xfrm flipV="1">
            <a:off x="2452133" y="4542971"/>
            <a:ext cx="653924" cy="7009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 flipV="1">
            <a:off x="2598871" y="4542971"/>
            <a:ext cx="800661" cy="10689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stCxn id="18" idx="0"/>
          </p:cNvCxnSpPr>
          <p:nvPr/>
        </p:nvCxnSpPr>
        <p:spPr>
          <a:xfrm flipH="1" flipV="1">
            <a:off x="3459471" y="4561418"/>
            <a:ext cx="934060" cy="10874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flipV="1">
            <a:off x="5397547" y="4569939"/>
            <a:ext cx="113392" cy="8547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 flipV="1">
            <a:off x="6201529" y="4621990"/>
            <a:ext cx="73485" cy="1146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349170" y="204887"/>
            <a:ext cx="3845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Gaussian Mixture Model</a:t>
            </a:r>
            <a:endParaRPr lang="zh-TW" altLang="en-US" sz="2800" b="1" i="1" u="sng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4997038" y="145965"/>
            <a:ext cx="260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How to sample?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5314962" y="692040"/>
                <a:ext cx="12689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62" y="692040"/>
                <a:ext cx="1268937" cy="369332"/>
              </a:xfrm>
              <a:prstGeom prst="rect">
                <a:avLst/>
              </a:prstGeom>
              <a:blipFill>
                <a:blip r:embed="rId5"/>
                <a:stretch>
                  <a:fillRect l="-2885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5341407" y="1611682"/>
                <a:ext cx="22331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407" y="1611682"/>
                <a:ext cx="2233112" cy="369332"/>
              </a:xfrm>
              <a:prstGeom prst="rect">
                <a:avLst/>
              </a:prstGeom>
              <a:blipFill>
                <a:blip r:embed="rId6"/>
                <a:stretch>
                  <a:fillRect l="-1362" b="-34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字方塊 37"/>
          <p:cNvSpPr txBox="1"/>
          <p:nvPr/>
        </p:nvSpPr>
        <p:spPr>
          <a:xfrm>
            <a:off x="3727076" y="2130339"/>
            <a:ext cx="494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Each x you generate is from a mixture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3761334" y="2558715"/>
            <a:ext cx="494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Distributed representation is better than cluster.</a:t>
            </a:r>
            <a:endParaRPr lang="zh-TW" altLang="en-US" sz="24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6583899" y="635600"/>
            <a:ext cx="184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(multinomial)</a:t>
            </a:r>
            <a:endParaRPr lang="zh-TW" altLang="en-US" sz="24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6356234" y="1074869"/>
            <a:ext cx="230106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m is an integer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787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34" grpId="0"/>
      <p:bldP spid="35" grpId="0"/>
      <p:bldP spid="36" grpId="0"/>
      <p:bldP spid="38" grpId="0"/>
      <p:bldP spid="39" grpId="0"/>
      <p:bldP spid="40" grpId="0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876" y="5281679"/>
            <a:ext cx="4820637" cy="1089646"/>
          </a:xfrm>
          <a:prstGeom prst="rect">
            <a:avLst/>
          </a:prstGeom>
        </p:spPr>
      </p:pic>
      <p:pic>
        <p:nvPicPr>
          <p:cNvPr id="4" name="Picture 2" descr="http://2.bp.blogspot.com/-tqp0Hm5tqqA/UIk3N8ezKfI/AAAAAAAAAG0/1cps-Uo8lKY/s1600/i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26" y="1419227"/>
            <a:ext cx="6244947" cy="34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70537" y="2775119"/>
            <a:ext cx="96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P(x)</a:t>
            </a:r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05273" y="6092325"/>
            <a:ext cx="96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z</a:t>
            </a:r>
            <a:endParaRPr lang="zh-TW" altLang="en-US" sz="2800" dirty="0"/>
          </a:p>
        </p:txBody>
      </p:sp>
      <p:cxnSp>
        <p:nvCxnSpPr>
          <p:cNvPr id="9" name="直線接點 8"/>
          <p:cNvCxnSpPr/>
          <p:nvPr/>
        </p:nvCxnSpPr>
        <p:spPr>
          <a:xfrm>
            <a:off x="1733852" y="6351508"/>
            <a:ext cx="56684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 flipV="1">
            <a:off x="3537137" y="4567656"/>
            <a:ext cx="604322" cy="9559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flipV="1">
            <a:off x="4950693" y="4581448"/>
            <a:ext cx="486264" cy="9397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 flipV="1">
            <a:off x="3182662" y="4581448"/>
            <a:ext cx="1356439" cy="7787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349170" y="204887"/>
            <a:ext cx="771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VAE</a:t>
            </a:r>
            <a:endParaRPr lang="zh-TW" altLang="en-US" sz="28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1273734" y="502582"/>
                <a:ext cx="13423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734" y="502582"/>
                <a:ext cx="1342355" cy="369332"/>
              </a:xfrm>
              <a:prstGeom prst="rect">
                <a:avLst/>
              </a:prstGeom>
              <a:blipFill>
                <a:blip r:embed="rId4"/>
                <a:stretch>
                  <a:fillRect l="-2727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1252194" y="1046636"/>
                <a:ext cx="2520498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194" y="1046636"/>
                <a:ext cx="2520498" cy="4168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/>
          <p:nvPr/>
        </p:nvSpPr>
        <p:spPr>
          <a:xfrm>
            <a:off x="2899301" y="390561"/>
            <a:ext cx="521037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 is a vector from normal distribution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4998904" y="799319"/>
            <a:ext cx="384942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Each dimension of z represents an attribute</a:t>
            </a:r>
            <a:endParaRPr lang="zh-TW" altLang="en-US" sz="2400" dirty="0"/>
          </a:p>
        </p:txBody>
      </p:sp>
      <p:sp>
        <p:nvSpPr>
          <p:cNvPr id="8" name="橢圓 7"/>
          <p:cNvSpPr/>
          <p:nvPr/>
        </p:nvSpPr>
        <p:spPr>
          <a:xfrm>
            <a:off x="4440194" y="6246371"/>
            <a:ext cx="210274" cy="210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3990847" y="6246371"/>
            <a:ext cx="210274" cy="210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3182662" y="6246371"/>
            <a:ext cx="210274" cy="210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4841777" y="6246371"/>
            <a:ext cx="210274" cy="210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5698117" y="6246371"/>
            <a:ext cx="210274" cy="210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接點 23"/>
          <p:cNvCxnSpPr/>
          <p:nvPr/>
        </p:nvCxnSpPr>
        <p:spPr>
          <a:xfrm>
            <a:off x="4545331" y="5360227"/>
            <a:ext cx="0" cy="93255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4095984" y="5526531"/>
            <a:ext cx="0" cy="77603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4941408" y="5526531"/>
            <a:ext cx="0" cy="77603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3306849" y="6092325"/>
            <a:ext cx="0" cy="25918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802221" y="6108888"/>
            <a:ext cx="1674" cy="20788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/>
          <p:nvPr/>
        </p:nvCxnSpPr>
        <p:spPr>
          <a:xfrm flipV="1">
            <a:off x="5778694" y="4567656"/>
            <a:ext cx="422835" cy="15641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 flipV="1">
            <a:off x="3311792" y="4553778"/>
            <a:ext cx="1212403" cy="15291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群組 56"/>
          <p:cNvGrpSpPr/>
          <p:nvPr/>
        </p:nvGrpSpPr>
        <p:grpSpPr>
          <a:xfrm>
            <a:off x="4417750" y="1762644"/>
            <a:ext cx="3467700" cy="763880"/>
            <a:chOff x="4524195" y="1721535"/>
            <a:chExt cx="3467700" cy="763880"/>
          </a:xfrm>
        </p:grpSpPr>
        <p:sp>
          <p:nvSpPr>
            <p:cNvPr id="52" name="矩形 51"/>
            <p:cNvSpPr/>
            <p:nvPr/>
          </p:nvSpPr>
          <p:spPr>
            <a:xfrm>
              <a:off x="5338888" y="1789285"/>
              <a:ext cx="1386394" cy="6961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NN</a:t>
              </a:r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字方塊 52"/>
                <p:cNvSpPr txBox="1"/>
                <p:nvPr/>
              </p:nvSpPr>
              <p:spPr>
                <a:xfrm>
                  <a:off x="7336587" y="1721535"/>
                  <a:ext cx="65530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3" name="文字方塊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6587" y="1721535"/>
                  <a:ext cx="655308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0185" b="-2295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字方塊 53"/>
                <p:cNvSpPr txBox="1"/>
                <p:nvPr/>
              </p:nvSpPr>
              <p:spPr>
                <a:xfrm>
                  <a:off x="4524195" y="1909142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4" name="文字方塊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4195" y="1909142"/>
                  <a:ext cx="22326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9444" r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箭號: 向右 54"/>
            <p:cNvSpPr/>
            <p:nvPr/>
          </p:nvSpPr>
          <p:spPr>
            <a:xfrm>
              <a:off x="4869628" y="1984326"/>
              <a:ext cx="428211" cy="306306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箭號: 向右 55"/>
            <p:cNvSpPr/>
            <p:nvPr/>
          </p:nvSpPr>
          <p:spPr>
            <a:xfrm rot="19965900">
              <a:off x="6812684" y="1813500"/>
              <a:ext cx="428211" cy="306306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9" name="文字方塊 58"/>
          <p:cNvSpPr txBox="1"/>
          <p:nvPr/>
        </p:nvSpPr>
        <p:spPr>
          <a:xfrm>
            <a:off x="6117048" y="5100517"/>
            <a:ext cx="246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Infinite Gaussian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/>
              <p:cNvSpPr txBox="1"/>
              <p:nvPr/>
            </p:nvSpPr>
            <p:spPr>
              <a:xfrm>
                <a:off x="295673" y="4762359"/>
                <a:ext cx="281150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solidFill>
                      <a:srgbClr val="0000FF"/>
                    </a:solidFill>
                  </a:rPr>
                  <a:t>Even though z is from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zh-TW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altLang="zh-TW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zh-TW" sz="2400" dirty="0">
                    <a:solidFill>
                      <a:srgbClr val="0000FF"/>
                    </a:solidFill>
                  </a:rPr>
                  <a:t>, P(x) can be very complex</a:t>
                </a:r>
                <a:endParaRPr lang="zh-TW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0" name="文字方塊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73" y="4762359"/>
                <a:ext cx="2811509" cy="1200329"/>
              </a:xfrm>
              <a:prstGeom prst="rect">
                <a:avLst/>
              </a:prstGeom>
              <a:blipFill>
                <a:blip r:embed="rId8"/>
                <a:stretch>
                  <a:fillRect l="-3471" t="-4061" b="-10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箭號: 向右 60"/>
          <p:cNvSpPr/>
          <p:nvPr/>
        </p:nvSpPr>
        <p:spPr>
          <a:xfrm rot="1634100" flipV="1">
            <a:off x="6706239" y="2220786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/>
              <p:cNvSpPr txBox="1"/>
              <p:nvPr/>
            </p:nvSpPr>
            <p:spPr>
              <a:xfrm>
                <a:off x="7224422" y="2213435"/>
                <a:ext cx="6657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422" y="2213435"/>
                <a:ext cx="665760" cy="369332"/>
              </a:xfrm>
              <a:prstGeom prst="rect">
                <a:avLst/>
              </a:prstGeom>
              <a:blipFill>
                <a:blip r:embed="rId9"/>
                <a:stretch>
                  <a:fillRect l="-55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/>
              <p:cNvSpPr txBox="1"/>
              <p:nvPr/>
            </p:nvSpPr>
            <p:spPr>
              <a:xfrm>
                <a:off x="4275489" y="2873217"/>
                <a:ext cx="3852080" cy="133395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3" name="文字方塊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489" y="2873217"/>
                <a:ext cx="3852080" cy="133395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4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8" grpId="0" animBg="1"/>
      <p:bldP spid="30" grpId="0" animBg="1"/>
      <p:bldP spid="8" grpId="0" animBg="1"/>
      <p:bldP spid="32" grpId="0" animBg="1"/>
      <p:bldP spid="37" grpId="0" animBg="1"/>
      <p:bldP spid="38" grpId="0" animBg="1"/>
      <p:bldP spid="39" grpId="0" animBg="1"/>
      <p:bldP spid="59" grpId="0"/>
      <p:bldP spid="61" grpId="0" animBg="1"/>
      <p:bldP spid="62" grpId="0"/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232033" y="427715"/>
            <a:ext cx="378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P(z) is normal distribution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310825" y="102260"/>
            <a:ext cx="3512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Maximizing Likelihood</a:t>
            </a:r>
            <a:endParaRPr lang="zh-TW" altLang="en-US" sz="28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232033" y="1365497"/>
                <a:ext cx="474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zh-TW" sz="2400" dirty="0"/>
                  <a:t> is going to be estimated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033" y="1365497"/>
                <a:ext cx="4745545" cy="461665"/>
              </a:xfrm>
              <a:prstGeom prst="rect">
                <a:avLst/>
              </a:prstGeom>
              <a:blipFill>
                <a:blip r:embed="rId2"/>
                <a:stretch>
                  <a:fillRect l="-257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群組 18"/>
          <p:cNvGrpSpPr/>
          <p:nvPr/>
        </p:nvGrpSpPr>
        <p:grpSpPr>
          <a:xfrm>
            <a:off x="4729377" y="3180271"/>
            <a:ext cx="3490897" cy="866704"/>
            <a:chOff x="1307724" y="3263177"/>
            <a:chExt cx="3490897" cy="866704"/>
          </a:xfrm>
        </p:grpSpPr>
        <p:grpSp>
          <p:nvGrpSpPr>
            <p:cNvPr id="11" name="群組 10"/>
            <p:cNvGrpSpPr/>
            <p:nvPr/>
          </p:nvGrpSpPr>
          <p:grpSpPr>
            <a:xfrm>
              <a:off x="1307724" y="3263177"/>
              <a:ext cx="3476439" cy="810461"/>
              <a:chOff x="4524195" y="1674954"/>
              <a:chExt cx="3476439" cy="81046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5338888" y="1789285"/>
                <a:ext cx="1386394" cy="6961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NN</a:t>
                </a:r>
                <a:endParaRPr lang="zh-TW" alt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字方塊 12"/>
                  <p:cNvSpPr txBox="1"/>
                  <p:nvPr/>
                </p:nvSpPr>
                <p:spPr>
                  <a:xfrm>
                    <a:off x="7326860" y="1674954"/>
                    <a:ext cx="67377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3" name="文字方塊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6860" y="1674954"/>
                    <a:ext cx="673774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9091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字方塊 13"/>
                  <p:cNvSpPr txBox="1"/>
                  <p:nvPr/>
                </p:nvSpPr>
                <p:spPr>
                  <a:xfrm>
                    <a:off x="4524195" y="1909142"/>
                    <a:ext cx="22326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48" name="文字方塊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4195" y="1909142"/>
                    <a:ext cx="223266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8919" r="-13514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箭號: 向右 14"/>
              <p:cNvSpPr/>
              <p:nvPr/>
            </p:nvSpPr>
            <p:spPr>
              <a:xfrm>
                <a:off x="4869628" y="1984326"/>
                <a:ext cx="428211" cy="306306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箭號: 向右 15"/>
              <p:cNvSpPr/>
              <p:nvPr/>
            </p:nvSpPr>
            <p:spPr>
              <a:xfrm rot="19965900">
                <a:off x="6812684" y="1813500"/>
                <a:ext cx="428211" cy="306306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7" name="箭號: 向右 16"/>
            <p:cNvSpPr/>
            <p:nvPr/>
          </p:nvSpPr>
          <p:spPr>
            <a:xfrm rot="1634100" flipV="1">
              <a:off x="3596213" y="3767900"/>
              <a:ext cx="428211" cy="306306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字方塊 17"/>
                <p:cNvSpPr txBox="1"/>
                <p:nvPr/>
              </p:nvSpPr>
              <p:spPr>
                <a:xfrm>
                  <a:off x="4114396" y="3760549"/>
                  <a:ext cx="68422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" name="文字方塊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396" y="3760549"/>
                  <a:ext cx="684225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357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文字方塊 19"/>
          <p:cNvSpPr txBox="1"/>
          <p:nvPr/>
        </p:nvSpPr>
        <p:spPr>
          <a:xfrm>
            <a:off x="774977" y="3215978"/>
            <a:ext cx="3633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Tuning the parameters to maximize likelihood L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798137" y="4739807"/>
            <a:ext cx="361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We need another distribution q(</a:t>
            </a:r>
            <a:r>
              <a:rPr lang="en-US" altLang="zh-TW" sz="2400" dirty="0" err="1"/>
              <a:t>z|x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5233466" y="4003072"/>
            <a:ext cx="199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Decoder</a:t>
            </a:r>
            <a:endParaRPr lang="zh-TW" altLang="en-US" sz="2800" b="1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5228377" y="6020887"/>
            <a:ext cx="199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Encoder</a:t>
            </a:r>
            <a:endParaRPr lang="zh-TW" altLang="en-US" sz="2800" b="1" dirty="0"/>
          </a:p>
        </p:txBody>
      </p:sp>
      <p:sp>
        <p:nvSpPr>
          <p:cNvPr id="34" name="矩形 33"/>
          <p:cNvSpPr/>
          <p:nvPr/>
        </p:nvSpPr>
        <p:spPr>
          <a:xfrm>
            <a:off x="5585119" y="5247270"/>
            <a:ext cx="1386394" cy="6961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NN’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7544473" y="5164476"/>
                <a:ext cx="7456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473" y="5164476"/>
                <a:ext cx="745653" cy="369332"/>
              </a:xfrm>
              <a:prstGeom prst="rect">
                <a:avLst/>
              </a:prstGeom>
              <a:blipFill>
                <a:blip r:embed="rId15"/>
                <a:stretch>
                  <a:fillRect l="-9836" t="-1639" b="-229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4770426" y="5367127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426" y="5367127"/>
                <a:ext cx="241733" cy="369332"/>
              </a:xfrm>
              <a:prstGeom prst="rect">
                <a:avLst/>
              </a:prstGeom>
              <a:blipFill>
                <a:blip r:embed="rId16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箭號: 向右 36"/>
          <p:cNvSpPr/>
          <p:nvPr/>
        </p:nvSpPr>
        <p:spPr>
          <a:xfrm>
            <a:off x="5115859" y="5442311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右 37"/>
          <p:cNvSpPr/>
          <p:nvPr/>
        </p:nvSpPr>
        <p:spPr>
          <a:xfrm rot="19335223">
            <a:off x="7067313" y="5262844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7544473" y="5679299"/>
                <a:ext cx="7568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473" y="5679299"/>
                <a:ext cx="756874" cy="369332"/>
              </a:xfrm>
              <a:prstGeom prst="rect">
                <a:avLst/>
              </a:prstGeom>
              <a:blipFill>
                <a:blip r:embed="rId17"/>
                <a:stretch>
                  <a:fillRect l="-5645" t="-1667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箭號: 向右 39"/>
          <p:cNvSpPr/>
          <p:nvPr/>
        </p:nvSpPr>
        <p:spPr>
          <a:xfrm rot="2264777" flipV="1">
            <a:off x="7067313" y="5686785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418406" y="644729"/>
                <a:ext cx="3301417" cy="11433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6" y="644729"/>
                <a:ext cx="3301417" cy="114339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4258282" y="881615"/>
                <a:ext cx="2655150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82" y="881615"/>
                <a:ext cx="2655150" cy="41684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1505178" y="5734977"/>
                <a:ext cx="2927468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78" y="5734977"/>
                <a:ext cx="2927468" cy="41684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423301" y="1724274"/>
                <a:ext cx="2173544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𝑙𝑜𝑔𝑃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01" y="1724274"/>
                <a:ext cx="2173544" cy="89620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字方塊 44"/>
          <p:cNvSpPr txBox="1"/>
          <p:nvPr/>
        </p:nvSpPr>
        <p:spPr>
          <a:xfrm>
            <a:off x="2749651" y="1877371"/>
            <a:ext cx="568072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Maximizing the likelihood of the observed x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262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0" grpId="0"/>
      <p:bldP spid="21" grpId="0"/>
      <p:bldP spid="32" grpId="0"/>
      <p:bldP spid="33" grpId="0"/>
      <p:bldP spid="34" grpId="0" animBg="1"/>
      <p:bldP spid="35" grpId="0"/>
      <p:bldP spid="36" grpId="0"/>
      <p:bldP spid="37" grpId="0" animBg="1"/>
      <p:bldP spid="38" grpId="0" animBg="1"/>
      <p:bldP spid="39" grpId="0"/>
      <p:bldP spid="40" grpId="0" animBg="1"/>
      <p:bldP spid="41" grpId="0"/>
      <p:bldP spid="42" grpId="0"/>
      <p:bldP spid="43" grpId="0"/>
      <p:bldP spid="44" grpId="0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25843" y="2315851"/>
                <a:ext cx="4327082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𝑙𝑜𝑔𝑃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𝑙𝑜𝑔𝑃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43" y="2315851"/>
                <a:ext cx="4327082" cy="12357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4827477" y="2712294"/>
            <a:ext cx="4076718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q(</a:t>
            </a:r>
            <a:r>
              <a:rPr lang="en-US" altLang="zh-TW" sz="2400" dirty="0" err="1"/>
              <a:t>z|x</a:t>
            </a:r>
            <a:r>
              <a:rPr lang="en-US" altLang="zh-TW" sz="2400" dirty="0"/>
              <a:t>) can be any distribution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47628" y="3220225"/>
                <a:ext cx="3895425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28" y="3220225"/>
                <a:ext cx="3895425" cy="12357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212136" y="3212058"/>
                <a:ext cx="4841390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36" y="3212058"/>
                <a:ext cx="4841390" cy="12357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44893" y="4294937"/>
                <a:ext cx="7572586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93" y="4294937"/>
                <a:ext cx="7572586" cy="12357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850201" y="5336152"/>
                <a:ext cx="2658998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201" y="5336152"/>
                <a:ext cx="2658998" cy="416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444893" y="5530660"/>
                <a:ext cx="4489049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93" y="5530660"/>
                <a:ext cx="4489049" cy="12357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310825" y="102260"/>
            <a:ext cx="3512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Maximizing Likelihood</a:t>
            </a:r>
            <a:endParaRPr lang="zh-TW" altLang="en-US" sz="2800" b="1" i="1" u="sng" dirty="0"/>
          </a:p>
        </p:txBody>
      </p:sp>
      <p:cxnSp>
        <p:nvCxnSpPr>
          <p:cNvPr id="21" name="直線接點 20"/>
          <p:cNvCxnSpPr/>
          <p:nvPr/>
        </p:nvCxnSpPr>
        <p:spPr>
          <a:xfrm>
            <a:off x="4459747" y="5298052"/>
            <a:ext cx="34269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7509199" y="5554756"/>
                <a:ext cx="1087355" cy="461665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199" y="5554756"/>
                <a:ext cx="108735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933942" y="5947505"/>
                <a:ext cx="2267603" cy="4616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𝑜𝑤𝑒𝑟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𝑏𝑜𝑢𝑛𝑑</m:t>
                      </m:r>
                      <m:r>
                        <a:rPr lang="en-US" altLang="zh-TW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942" y="5947505"/>
                <a:ext cx="2267603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423301" y="1724274"/>
                <a:ext cx="2173544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𝑙𝑜𝑔𝑃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01" y="1724274"/>
                <a:ext cx="2173544" cy="89620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字方塊 23"/>
          <p:cNvSpPr txBox="1"/>
          <p:nvPr/>
        </p:nvSpPr>
        <p:spPr>
          <a:xfrm>
            <a:off x="4232033" y="427715"/>
            <a:ext cx="378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P(z) is normal distribution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749651" y="1877371"/>
            <a:ext cx="568072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Maximizing the likelihood of the observed x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4232033" y="1365497"/>
                <a:ext cx="474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zh-TW" sz="2400" dirty="0"/>
                  <a:t> is going to be estimated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033" y="1365497"/>
                <a:ext cx="4745545" cy="461665"/>
              </a:xfrm>
              <a:prstGeom prst="rect">
                <a:avLst/>
              </a:prstGeom>
              <a:blipFill>
                <a:blip r:embed="rId13"/>
                <a:stretch>
                  <a:fillRect l="-257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18406" y="644729"/>
                <a:ext cx="3301417" cy="11433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6" y="644729"/>
                <a:ext cx="3301417" cy="11433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4258282" y="881615"/>
                <a:ext cx="2655150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82" y="881615"/>
                <a:ext cx="2655150" cy="416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640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0825" y="102260"/>
            <a:ext cx="3512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Maximizing Likelihood</a:t>
            </a:r>
            <a:endParaRPr lang="zh-TW" altLang="en-US" sz="28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10825" y="839956"/>
                <a:ext cx="5002202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𝑙𝑜𝑔𝑃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25" y="839956"/>
                <a:ext cx="5002202" cy="5091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66993" y="1373300"/>
                <a:ext cx="4889865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93" y="1373300"/>
                <a:ext cx="4889865" cy="12357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/>
          <p:nvPr/>
        </p:nvCxnSpPr>
        <p:spPr>
          <a:xfrm>
            <a:off x="1477930" y="3163955"/>
            <a:ext cx="1708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444209" y="5683736"/>
            <a:ext cx="1708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30357" y="4144942"/>
                <a:ext cx="13289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𝑙𝑜𝑔𝑃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7" y="4144942"/>
                <a:ext cx="1328954" cy="461665"/>
              </a:xfrm>
              <a:prstGeom prst="rect">
                <a:avLst/>
              </a:prstGeom>
              <a:blipFill>
                <a:blip r:embed="rId4"/>
                <a:stretch>
                  <a:fillRect l="-459" b="-171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1217" y="5071881"/>
                <a:ext cx="5705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217" y="5071881"/>
                <a:ext cx="570541" cy="46166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23571" y="3377914"/>
                <a:ext cx="6381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𝐾𝐿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571" y="3377914"/>
                <a:ext cx="63818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282038" y="4610071"/>
                <a:ext cx="19750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TW" sz="2400" dirty="0"/>
                  <a:t> by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038" y="4610071"/>
                <a:ext cx="1975077" cy="830997"/>
              </a:xfrm>
              <a:prstGeom prst="rect">
                <a:avLst/>
              </a:prstGeom>
              <a:blipFill>
                <a:blip r:embed="rId7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5517650" y="1635622"/>
                <a:ext cx="32163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Find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400" dirty="0"/>
                  <a:t> maximizing </a:t>
                </a:r>
                <a:r>
                  <a:rPr lang="en-US" altLang="zh-TW" sz="2400" dirty="0" err="1"/>
                  <a:t>L</a:t>
                </a:r>
                <a:r>
                  <a:rPr lang="en-US" altLang="zh-TW" sz="2400" baseline="-25000" dirty="0" err="1"/>
                  <a:t>b</a:t>
                </a:r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650" y="1635622"/>
                <a:ext cx="3216377" cy="830997"/>
              </a:xfrm>
              <a:prstGeom prst="rect">
                <a:avLst/>
              </a:prstGeom>
              <a:blipFill>
                <a:blip r:embed="rId8"/>
                <a:stretch>
                  <a:fillRect l="-2841"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135222" y="4141954"/>
                <a:ext cx="13289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𝑙𝑜𝑔𝑃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222" y="4141954"/>
                <a:ext cx="1328954" cy="461665"/>
              </a:xfrm>
              <a:prstGeom prst="rect">
                <a:avLst/>
              </a:prstGeom>
              <a:blipFill>
                <a:blip r:embed="rId9"/>
                <a:stretch>
                  <a:fillRect l="-459" b="-171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7015491" y="4456369"/>
                <a:ext cx="5705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491" y="4456369"/>
                <a:ext cx="570541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6962096" y="3188504"/>
                <a:ext cx="6381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𝐾𝐿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096" y="3188504"/>
                <a:ext cx="638187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630357" y="6018288"/>
                <a:ext cx="79742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400" dirty="0"/>
                  <a:t> will be an approximation of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400" dirty="0"/>
                  <a:t> in the end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7" y="6018288"/>
                <a:ext cx="7974254" cy="461665"/>
              </a:xfrm>
              <a:prstGeom prst="rect">
                <a:avLst/>
              </a:prstGeom>
              <a:blipFill>
                <a:blip r:embed="rId12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接點 20"/>
          <p:cNvCxnSpPr/>
          <p:nvPr/>
        </p:nvCxnSpPr>
        <p:spPr>
          <a:xfrm>
            <a:off x="5863658" y="3163955"/>
            <a:ext cx="1708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5814947" y="5683736"/>
            <a:ext cx="1708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2001515" y="3163954"/>
            <a:ext cx="0" cy="2519781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2515442" y="3163955"/>
            <a:ext cx="0" cy="1029058"/>
          </a:xfrm>
          <a:prstGeom prst="straightConnector1">
            <a:avLst/>
          </a:prstGeom>
          <a:ln w="38100">
            <a:solidFill>
              <a:srgbClr val="32966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2519673" y="4193013"/>
            <a:ext cx="0" cy="149072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6399548" y="3174221"/>
            <a:ext cx="0" cy="2519781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flipH="1">
            <a:off x="6917706" y="3184122"/>
            <a:ext cx="0" cy="424624"/>
          </a:xfrm>
          <a:prstGeom prst="straightConnector1">
            <a:avLst/>
          </a:prstGeom>
          <a:ln w="38100">
            <a:solidFill>
              <a:srgbClr val="32966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6917706" y="3678484"/>
            <a:ext cx="0" cy="201551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箭號: 向右 33"/>
          <p:cNvSpPr/>
          <p:nvPr/>
        </p:nvSpPr>
        <p:spPr>
          <a:xfrm>
            <a:off x="3677721" y="4070577"/>
            <a:ext cx="1183710" cy="5842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3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" grpId="0"/>
      <p:bldP spid="17" grpId="0"/>
      <p:bldP spid="18" grpId="0"/>
      <p:bldP spid="19" grpId="0"/>
      <p:bldP spid="20" grpId="0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47923" y="2601960"/>
                <a:ext cx="4297843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23" y="2601960"/>
                <a:ext cx="4297843" cy="12357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591299" y="2610247"/>
                <a:ext cx="4487447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299" y="2610247"/>
                <a:ext cx="4487447" cy="12357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98697" y="3844075"/>
                <a:ext cx="3855543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97" y="3844075"/>
                <a:ext cx="3855543" cy="12357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193366" y="3810858"/>
                <a:ext cx="3384195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366" y="3810858"/>
                <a:ext cx="3384195" cy="12357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038391" y="5223394"/>
                <a:ext cx="2617640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91" y="5223394"/>
                <a:ext cx="2617640" cy="4168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/>
        </p:nvSpPr>
        <p:spPr>
          <a:xfrm>
            <a:off x="310825" y="102260"/>
            <a:ext cx="3512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Maximizing Likelihood</a:t>
            </a:r>
            <a:endParaRPr lang="zh-TW" altLang="en-US" sz="2800" b="1" i="1" u="sng" dirty="0"/>
          </a:p>
        </p:txBody>
      </p:sp>
      <p:cxnSp>
        <p:nvCxnSpPr>
          <p:cNvPr id="20" name="直線接點 19"/>
          <p:cNvCxnSpPr/>
          <p:nvPr/>
        </p:nvCxnSpPr>
        <p:spPr>
          <a:xfrm>
            <a:off x="766413" y="5123704"/>
            <a:ext cx="33188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5914156" y="5765249"/>
            <a:ext cx="1386394" cy="6961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NN’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7873510" y="5682455"/>
                <a:ext cx="7456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510" y="5682455"/>
                <a:ext cx="745652" cy="369332"/>
              </a:xfrm>
              <a:prstGeom prst="rect">
                <a:avLst/>
              </a:prstGeom>
              <a:blipFill>
                <a:blip r:embed="rId7"/>
                <a:stretch>
                  <a:fillRect l="-9836" t="-1639" b="-229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099463" y="588510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463" y="5885106"/>
                <a:ext cx="241733" cy="369332"/>
              </a:xfrm>
              <a:prstGeom prst="rect">
                <a:avLst/>
              </a:prstGeom>
              <a:blipFill>
                <a:blip r:embed="rId8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箭號: 向右 25"/>
          <p:cNvSpPr/>
          <p:nvPr/>
        </p:nvSpPr>
        <p:spPr>
          <a:xfrm>
            <a:off x="5444896" y="5960290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號: 向右 26"/>
          <p:cNvSpPr/>
          <p:nvPr/>
        </p:nvSpPr>
        <p:spPr>
          <a:xfrm rot="19335223">
            <a:off x="7396350" y="5780823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7873510" y="6197278"/>
                <a:ext cx="7568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510" y="6197278"/>
                <a:ext cx="756874" cy="369332"/>
              </a:xfrm>
              <a:prstGeom prst="rect">
                <a:avLst/>
              </a:prstGeom>
              <a:blipFill>
                <a:blip r:embed="rId9"/>
                <a:stretch>
                  <a:fillRect l="-5645" t="-1667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/>
          <p:cNvSpPr/>
          <p:nvPr/>
        </p:nvSpPr>
        <p:spPr>
          <a:xfrm>
            <a:off x="2670921" y="4541248"/>
            <a:ext cx="870155" cy="36875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1148476" y="4356869"/>
            <a:ext cx="870155" cy="36875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33"/>
          <p:cNvSpPr/>
          <p:nvPr/>
        </p:nvSpPr>
        <p:spPr>
          <a:xfrm rot="2264777" flipV="1">
            <a:off x="7396350" y="6204764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4232033" y="427715"/>
            <a:ext cx="378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P(z) is normal distribution</a:t>
            </a:r>
            <a:endParaRPr lang="zh-TW" altLang="en-US" sz="2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749651" y="1877371"/>
            <a:ext cx="568072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Maximizing the likelihood of the observed x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4232033" y="1365497"/>
                <a:ext cx="474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zh-TW" sz="2400" dirty="0"/>
                  <a:t> is going to be estimated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033" y="1365497"/>
                <a:ext cx="4745545" cy="461665"/>
              </a:xfrm>
              <a:prstGeom prst="rect">
                <a:avLst/>
              </a:prstGeom>
              <a:blipFill>
                <a:blip r:embed="rId10"/>
                <a:stretch>
                  <a:fillRect l="-257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418406" y="644729"/>
                <a:ext cx="3301417" cy="11433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6" y="644729"/>
                <a:ext cx="3301417" cy="11433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258282" y="881615"/>
                <a:ext cx="2655150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282" y="881615"/>
                <a:ext cx="2655150" cy="41684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423301" y="1724274"/>
                <a:ext cx="2173544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𝑙𝑜𝑔𝑃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01" y="1724274"/>
                <a:ext cx="2173544" cy="8962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5220329" y="5211001"/>
                <a:ext cx="2927468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329" y="5211001"/>
                <a:ext cx="2927468" cy="41684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661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3" grpId="0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3" grpId="0" animBg="1"/>
      <p:bldP spid="34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Creation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Generative Models: https://openai.com/blog/generative-models/</a:t>
            </a:r>
            <a:endParaRPr lang="zh-TW" altLang="en-US" dirty="0"/>
          </a:p>
        </p:txBody>
      </p:sp>
      <p:pic>
        <p:nvPicPr>
          <p:cNvPr id="1026" name="Picture 2" descr="「some thing I can not create I cannot understand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91" y="2747109"/>
            <a:ext cx="4466974" cy="31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28650" y="5988733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https://www.quora.com/What-did-Richard-Feynman-mean-when-he-said-What-I-cannot-create-I-do-not-understand</a:t>
            </a:r>
          </a:p>
        </p:txBody>
      </p:sp>
      <p:sp>
        <p:nvSpPr>
          <p:cNvPr id="7" name="矩形 6"/>
          <p:cNvSpPr/>
          <p:nvPr/>
        </p:nvSpPr>
        <p:spPr>
          <a:xfrm>
            <a:off x="891091" y="2747109"/>
            <a:ext cx="2461709" cy="685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483048" y="3524240"/>
            <a:ext cx="3294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What I cannot create, I do not understand.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60361" y="4613283"/>
            <a:ext cx="275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/>
              <a:t>Richard Feynman</a:t>
            </a:r>
          </a:p>
        </p:txBody>
      </p:sp>
    </p:spTree>
    <p:extLst>
      <p:ext uri="{BB962C8B-B14F-4D97-AF65-F5344CB8AC3E}">
        <p14:creationId xmlns:p14="http://schemas.microsoft.com/office/powerpoint/2010/main" val="9309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1214" y="129659"/>
            <a:ext cx="4018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Connection with Network</a:t>
            </a:r>
            <a:endParaRPr lang="zh-TW" altLang="en-US" sz="28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846306" y="1522069"/>
                <a:ext cx="2388410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306" y="1522069"/>
                <a:ext cx="2388410" cy="4168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216244" y="1477249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Minimizing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4525057" y="751597"/>
            <a:ext cx="4397129" cy="119777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649542" y="805491"/>
                <a:ext cx="4272644" cy="1038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542" y="805491"/>
                <a:ext cx="4272644" cy="10382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5872126" y="557957"/>
            <a:ext cx="139139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015758" y="3426726"/>
                <a:ext cx="3103670" cy="1235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758" y="3426726"/>
                <a:ext cx="3103670" cy="12357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/>
          <p:nvPr/>
        </p:nvSpPr>
        <p:spPr>
          <a:xfrm>
            <a:off x="4481486" y="2208217"/>
            <a:ext cx="3828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(Refer to the Appendix B of the original VAE paper)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5047986" y="3848464"/>
                <a:ext cx="2977417" cy="4948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986" y="3848464"/>
                <a:ext cx="2977417" cy="494815"/>
              </a:xfrm>
              <a:prstGeom prst="rect">
                <a:avLst/>
              </a:prstGeom>
              <a:blipFill>
                <a:blip r:embed="rId5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/>
          <p:cNvSpPr txBox="1"/>
          <p:nvPr/>
        </p:nvSpPr>
        <p:spPr>
          <a:xfrm>
            <a:off x="216244" y="3398503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Maximizing </a:t>
            </a:r>
            <a:endParaRPr lang="zh-TW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1589286" y="2208129"/>
            <a:ext cx="1386394" cy="6961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NN’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3548640" y="2125335"/>
                <a:ext cx="7456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640" y="2125335"/>
                <a:ext cx="745652" cy="369332"/>
              </a:xfrm>
              <a:prstGeom prst="rect">
                <a:avLst/>
              </a:prstGeom>
              <a:blipFill>
                <a:blip r:embed="rId6"/>
                <a:stretch>
                  <a:fillRect l="-9016" t="-1667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>
              <a:xfrm>
                <a:off x="774593" y="232798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3" y="2327986"/>
                <a:ext cx="241733" cy="369332"/>
              </a:xfrm>
              <a:prstGeom prst="rect">
                <a:avLst/>
              </a:prstGeom>
              <a:blipFill>
                <a:blip r:embed="rId7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箭號: 向右 33"/>
          <p:cNvSpPr/>
          <p:nvPr/>
        </p:nvSpPr>
        <p:spPr>
          <a:xfrm>
            <a:off x="1120026" y="2403170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右 34"/>
          <p:cNvSpPr/>
          <p:nvPr/>
        </p:nvSpPr>
        <p:spPr>
          <a:xfrm rot="19335223">
            <a:off x="3071480" y="2223703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3548640" y="2640158"/>
                <a:ext cx="7568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640" y="2640158"/>
                <a:ext cx="756874" cy="369332"/>
              </a:xfrm>
              <a:prstGeom prst="rect">
                <a:avLst/>
              </a:prstGeom>
              <a:blipFill>
                <a:blip r:embed="rId8"/>
                <a:stretch>
                  <a:fillRect l="-4839" t="-1639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箭號: 向右 36"/>
          <p:cNvSpPr/>
          <p:nvPr/>
        </p:nvSpPr>
        <p:spPr>
          <a:xfrm rot="2264777" flipV="1">
            <a:off x="3071480" y="2647644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030937" y="4911307"/>
            <a:ext cx="1386394" cy="6961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NN’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2990291" y="4828513"/>
                <a:ext cx="7456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291" y="4828513"/>
                <a:ext cx="745652" cy="369332"/>
              </a:xfrm>
              <a:prstGeom prst="rect">
                <a:avLst/>
              </a:prstGeom>
              <a:blipFill>
                <a:blip r:embed="rId9"/>
                <a:stretch>
                  <a:fillRect l="-9836" t="-1639" b="-229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216244" y="5031164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44" y="5031164"/>
                <a:ext cx="241733" cy="369332"/>
              </a:xfrm>
              <a:prstGeom prst="rect">
                <a:avLst/>
              </a:prstGeom>
              <a:blipFill>
                <a:blip r:embed="rId10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箭號: 向右 40"/>
          <p:cNvSpPr/>
          <p:nvPr/>
        </p:nvSpPr>
        <p:spPr>
          <a:xfrm>
            <a:off x="561677" y="5106348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/>
          <p:cNvSpPr/>
          <p:nvPr/>
        </p:nvSpPr>
        <p:spPr>
          <a:xfrm rot="19335223">
            <a:off x="2513131" y="4926881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2990291" y="5343336"/>
                <a:ext cx="7568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291" y="5343336"/>
                <a:ext cx="756874" cy="369332"/>
              </a:xfrm>
              <a:prstGeom prst="rect">
                <a:avLst/>
              </a:prstGeom>
              <a:blipFill>
                <a:blip r:embed="rId11"/>
                <a:stretch>
                  <a:fillRect l="-5645" t="-1667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箭號: 向右 43"/>
          <p:cNvSpPr/>
          <p:nvPr/>
        </p:nvSpPr>
        <p:spPr>
          <a:xfrm rot="2264777" flipV="1">
            <a:off x="2513131" y="5350822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5132399" y="4938310"/>
            <a:ext cx="1386394" cy="696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7130098" y="4870560"/>
                <a:ext cx="6737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098" y="4870560"/>
                <a:ext cx="673774" cy="369332"/>
              </a:xfrm>
              <a:prstGeom prst="rect">
                <a:avLst/>
              </a:prstGeom>
              <a:blipFill>
                <a:blip r:embed="rId12"/>
                <a:stretch>
                  <a:fillRect l="-10909" b="-213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4317706" y="5058167"/>
                <a:ext cx="2232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706" y="5058167"/>
                <a:ext cx="223266" cy="369332"/>
              </a:xfrm>
              <a:prstGeom prst="rect">
                <a:avLst/>
              </a:prstGeom>
              <a:blipFill>
                <a:blip r:embed="rId13"/>
                <a:stretch>
                  <a:fillRect l="-16216" r="-1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箭號: 向右 48"/>
          <p:cNvSpPr/>
          <p:nvPr/>
        </p:nvSpPr>
        <p:spPr>
          <a:xfrm>
            <a:off x="4663139" y="5133351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箭號: 向右 49"/>
          <p:cNvSpPr/>
          <p:nvPr/>
        </p:nvSpPr>
        <p:spPr>
          <a:xfrm rot="19965900">
            <a:off x="6606195" y="4962525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箭號: 向右 50"/>
          <p:cNvSpPr/>
          <p:nvPr/>
        </p:nvSpPr>
        <p:spPr>
          <a:xfrm rot="1634100" flipV="1">
            <a:off x="6606195" y="5328702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/>
              <p:cNvSpPr txBox="1"/>
              <p:nvPr/>
            </p:nvSpPr>
            <p:spPr>
              <a:xfrm>
                <a:off x="7124378" y="5321351"/>
                <a:ext cx="6842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文字方塊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378" y="5321351"/>
                <a:ext cx="684225" cy="369332"/>
              </a:xfrm>
              <a:prstGeom prst="rect">
                <a:avLst/>
              </a:prstGeom>
              <a:blipFill>
                <a:blip r:embed="rId14"/>
                <a:stretch>
                  <a:fillRect l="-6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/>
              <p:cNvSpPr/>
              <p:nvPr/>
            </p:nvSpPr>
            <p:spPr>
              <a:xfrm>
                <a:off x="8384740" y="4782346"/>
                <a:ext cx="4263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3" name="矩形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740" y="4782346"/>
                <a:ext cx="42639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箭號: 向右 53"/>
          <p:cNvSpPr/>
          <p:nvPr/>
        </p:nvSpPr>
        <p:spPr>
          <a:xfrm rot="19335223">
            <a:off x="3790335" y="5358389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箭號: 向右 54"/>
          <p:cNvSpPr/>
          <p:nvPr/>
        </p:nvSpPr>
        <p:spPr>
          <a:xfrm rot="2264777" flipV="1">
            <a:off x="3788471" y="4930307"/>
            <a:ext cx="428211" cy="3063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箭號: 左-右雙向 1"/>
          <p:cNvSpPr/>
          <p:nvPr/>
        </p:nvSpPr>
        <p:spPr>
          <a:xfrm>
            <a:off x="7853211" y="4911307"/>
            <a:ext cx="533791" cy="2220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7661627" y="4413675"/>
            <a:ext cx="100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close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973606" y="5997934"/>
            <a:ext cx="5581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This is the auto-encoder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0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 animBg="1"/>
      <p:bldP spid="15" grpId="0"/>
      <p:bldP spid="16" grpId="0" animBg="1"/>
      <p:bldP spid="20" grpId="0"/>
      <p:bldP spid="21" grpId="0"/>
      <p:bldP spid="22" grpId="0"/>
      <p:bldP spid="23" grpId="0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/>
      <p:bldP spid="44" grpId="0" animBg="1"/>
      <p:bldP spid="46" grpId="0" animBg="1"/>
      <p:bldP spid="47" grpId="0"/>
      <p:bldP spid="48" grpId="0"/>
      <p:bldP spid="49" grpId="0" animBg="1"/>
      <p:bldP spid="50" grpId="0" animBg="1"/>
      <p:bldP spid="51" grpId="0" animBg="1"/>
      <p:bldP spid="52" grpId="0"/>
      <p:bldP spid="53" grpId="0"/>
      <p:bldP spid="54" grpId="0" animBg="1"/>
      <p:bldP spid="55" grpId="0" animBg="1"/>
      <p:bldP spid="2" grpId="0" animBg="1"/>
      <p:bldP spid="3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63137"/>
            <a:ext cx="7772400" cy="2387600"/>
          </a:xfrm>
        </p:spPr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End of Warning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4683" y="1226080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5" name="向右箭號 24"/>
          <p:cNvSpPr/>
          <p:nvPr/>
        </p:nvSpPr>
        <p:spPr>
          <a:xfrm rot="19527676">
            <a:off x="2879883" y="102908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679" y="1468152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7" name="向右箭號 24"/>
          <p:cNvSpPr/>
          <p:nvPr/>
        </p:nvSpPr>
        <p:spPr>
          <a:xfrm>
            <a:off x="902594" y="146815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24"/>
          <p:cNvSpPr/>
          <p:nvPr/>
        </p:nvSpPr>
        <p:spPr>
          <a:xfrm rot="2388685" flipV="1">
            <a:off x="2869850" y="2054256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 rot="5400000">
            <a:off x="5051987" y="1734852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317142" y="1385259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8106537" y="1624896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12" name="向右箭號 24"/>
          <p:cNvSpPr/>
          <p:nvPr/>
        </p:nvSpPr>
        <p:spPr>
          <a:xfrm>
            <a:off x="7655242" y="1648748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3280849" y="584775"/>
            <a:ext cx="608032" cy="1085259"/>
            <a:chOff x="3289409" y="2450377"/>
            <a:chExt cx="608032" cy="1085259"/>
          </a:xfrm>
        </p:grpSpPr>
        <p:sp>
          <p:nvSpPr>
            <p:cNvPr id="14" name="矩形 13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3292442" y="245037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1</a:t>
              </a:r>
              <a:endParaRPr lang="zh-TW" altLang="en-US" sz="2400" baseline="-25000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90983" y="276166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2</a:t>
              </a:r>
              <a:endParaRPr lang="zh-TW" altLang="en-US" sz="2400" baseline="-25000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289409" y="307295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3</a:t>
              </a:r>
              <a:endParaRPr lang="zh-TW" altLang="en-US" sz="2400" baseline="-250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295283" y="1696463"/>
            <a:ext cx="604999" cy="1085259"/>
            <a:chOff x="3292442" y="2450377"/>
            <a:chExt cx="604999" cy="1085259"/>
          </a:xfrm>
        </p:grpSpPr>
        <p:sp>
          <p:nvSpPr>
            <p:cNvPr id="19" name="矩形 18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字方塊 19"/>
                <p:cNvSpPr txBox="1"/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0" name="文字方塊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blipFill>
                  <a:blip r:embed="rId2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305502" y="2033807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502" y="2033807"/>
                <a:ext cx="604999" cy="453137"/>
              </a:xfrm>
              <a:prstGeom prst="rect">
                <a:avLst/>
              </a:prstGeom>
              <a:blipFill>
                <a:blip r:embed="rId3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321160" y="2357899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160" y="2357899"/>
                <a:ext cx="604999" cy="453137"/>
              </a:xfrm>
              <a:prstGeom prst="rect">
                <a:avLst/>
              </a:prstGeom>
              <a:blipFill>
                <a:blip r:embed="rId4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群組 22"/>
          <p:cNvGrpSpPr/>
          <p:nvPr/>
        </p:nvGrpSpPr>
        <p:grpSpPr>
          <a:xfrm>
            <a:off x="3279625" y="2820703"/>
            <a:ext cx="630876" cy="1114573"/>
            <a:chOff x="3256489" y="4960311"/>
            <a:chExt cx="630876" cy="1114573"/>
          </a:xfrm>
        </p:grpSpPr>
        <p:sp>
          <p:nvSpPr>
            <p:cNvPr id="24" name="矩形 23"/>
            <p:cNvSpPr/>
            <p:nvPr/>
          </p:nvSpPr>
          <p:spPr>
            <a:xfrm rot="5400000">
              <a:off x="3041840" y="5327283"/>
              <a:ext cx="1002280" cy="43429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字方塊 24"/>
                <p:cNvSpPr txBox="1"/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9" name="文字方塊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blipFill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字方塊 25"/>
                <p:cNvSpPr txBox="1"/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字方塊 26"/>
                <p:cNvSpPr txBox="1"/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8" name="文字方塊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blipFill>
                  <a:blip r:embed="rId7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301549" y="1983504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549" y="1983504"/>
                <a:ext cx="604999" cy="453137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275672" y="132206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672" y="1322068"/>
                <a:ext cx="604999" cy="453137"/>
              </a:xfrm>
              <a:prstGeom prst="rect">
                <a:avLst/>
              </a:prstGeom>
              <a:blipFill>
                <a:blip r:embed="rId9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285891" y="1659412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891" y="1659412"/>
                <a:ext cx="604999" cy="45313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向右箭號 24"/>
          <p:cNvSpPr/>
          <p:nvPr/>
        </p:nvSpPr>
        <p:spPr>
          <a:xfrm>
            <a:off x="5804705" y="1645279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4083738" y="2622567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34" name="橢圓 33"/>
          <p:cNvSpPr/>
          <p:nvPr/>
        </p:nvSpPr>
        <p:spPr>
          <a:xfrm>
            <a:off x="4714581" y="1673391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cxnSp>
        <p:nvCxnSpPr>
          <p:cNvPr id="35" name="直線接點 34"/>
          <p:cNvCxnSpPr/>
          <p:nvPr/>
        </p:nvCxnSpPr>
        <p:spPr>
          <a:xfrm>
            <a:off x="3869359" y="3473118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3859531" y="2280581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>
            <a:endCxn id="33" idx="0"/>
          </p:cNvCxnSpPr>
          <p:nvPr/>
        </p:nvCxnSpPr>
        <p:spPr>
          <a:xfrm>
            <a:off x="4296327" y="2298475"/>
            <a:ext cx="0" cy="324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4296327" y="3045859"/>
            <a:ext cx="0" cy="4272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3811859" y="1170689"/>
            <a:ext cx="11153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4488737" y="2835156"/>
            <a:ext cx="4384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V="1">
            <a:off x="4927171" y="2149600"/>
            <a:ext cx="0" cy="6855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4" idx="0"/>
          </p:cNvCxnSpPr>
          <p:nvPr/>
        </p:nvCxnSpPr>
        <p:spPr>
          <a:xfrm flipV="1">
            <a:off x="4927170" y="1110432"/>
            <a:ext cx="0" cy="5629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139759" y="1894892"/>
            <a:ext cx="2533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3811696" y="1761631"/>
            <a:ext cx="6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exp</a:t>
            </a:r>
            <a:endParaRPr lang="zh-TW" altLang="en-US" sz="2400" dirty="0"/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01" y="2208389"/>
            <a:ext cx="941302" cy="92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6139" y="2258912"/>
            <a:ext cx="941302" cy="92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矩形 51"/>
          <p:cNvSpPr/>
          <p:nvPr/>
        </p:nvSpPr>
        <p:spPr>
          <a:xfrm>
            <a:off x="132113" y="0"/>
            <a:ext cx="3325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Pokémon Creation</a:t>
            </a:r>
            <a:endParaRPr lang="zh-TW" altLang="en-US" sz="3200" b="1" i="1" u="sng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5490489" y="3312075"/>
            <a:ext cx="165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Training</a:t>
            </a:r>
            <a:endParaRPr lang="zh-TW" altLang="en-US" sz="2800" b="1" i="1" u="sng" dirty="0"/>
          </a:p>
        </p:txBody>
      </p:sp>
      <p:sp>
        <p:nvSpPr>
          <p:cNvPr id="54" name="矩形 53"/>
          <p:cNvSpPr/>
          <p:nvPr/>
        </p:nvSpPr>
        <p:spPr>
          <a:xfrm rot="5400000">
            <a:off x="3855355" y="5355762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55" name="矩形 54"/>
          <p:cNvSpPr/>
          <p:nvPr/>
        </p:nvSpPr>
        <p:spPr>
          <a:xfrm>
            <a:off x="5120510" y="5006169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57" name="向右箭號 24"/>
          <p:cNvSpPr/>
          <p:nvPr/>
        </p:nvSpPr>
        <p:spPr>
          <a:xfrm>
            <a:off x="6458610" y="5269658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4104917" y="5604414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917" y="5604414"/>
                <a:ext cx="604999" cy="453137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/>
              <p:cNvSpPr txBox="1"/>
              <p:nvPr/>
            </p:nvSpPr>
            <p:spPr>
              <a:xfrm>
                <a:off x="4079040" y="494297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9" name="文字方塊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040" y="4942978"/>
                <a:ext cx="604999" cy="453137"/>
              </a:xfrm>
              <a:prstGeom prst="rect">
                <a:avLst/>
              </a:prstGeom>
              <a:blipFill>
                <a:blip r:embed="rId13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/>
              <p:cNvSpPr txBox="1"/>
              <p:nvPr/>
            </p:nvSpPr>
            <p:spPr>
              <a:xfrm>
                <a:off x="4089259" y="5280322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0" name="文字方塊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259" y="5280322"/>
                <a:ext cx="604999" cy="453137"/>
              </a:xfrm>
              <a:prstGeom prst="rect">
                <a:avLst/>
              </a:prstGeom>
              <a:blipFill>
                <a:blip r:embed="rId1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向右箭號 24"/>
          <p:cNvSpPr/>
          <p:nvPr/>
        </p:nvSpPr>
        <p:spPr>
          <a:xfrm>
            <a:off x="4608073" y="5266189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/>
          <p:cNvSpPr txBox="1"/>
          <p:nvPr/>
        </p:nvSpPr>
        <p:spPr>
          <a:xfrm>
            <a:off x="4998653" y="2453412"/>
            <a:ext cx="115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10-dim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3812240" y="6088627"/>
            <a:ext cx="115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10-dim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66" name="直線單箭頭接點 65"/>
          <p:cNvCxnSpPr/>
          <p:nvPr/>
        </p:nvCxnSpPr>
        <p:spPr>
          <a:xfrm>
            <a:off x="1164280" y="5546358"/>
            <a:ext cx="23565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rot="16200000">
            <a:off x="1164280" y="5475298"/>
            <a:ext cx="23565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485248" y="3462765"/>
            <a:ext cx="2402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Pick two dim, and fix the rest eight</a:t>
            </a:r>
            <a:endParaRPr lang="zh-TW" altLang="en-US" sz="2400" dirty="0"/>
          </a:p>
        </p:txBody>
      </p:sp>
      <p:grpSp>
        <p:nvGrpSpPr>
          <p:cNvPr id="73" name="群組 72"/>
          <p:cNvGrpSpPr/>
          <p:nvPr/>
        </p:nvGrpSpPr>
        <p:grpSpPr>
          <a:xfrm>
            <a:off x="1221456" y="4635659"/>
            <a:ext cx="845602" cy="741819"/>
            <a:chOff x="929356" y="4484969"/>
            <a:chExt cx="845602" cy="741819"/>
          </a:xfrm>
        </p:grpSpPr>
        <p:sp>
          <p:nvSpPr>
            <p:cNvPr id="69" name="橢圓 68"/>
            <p:cNvSpPr/>
            <p:nvPr/>
          </p:nvSpPr>
          <p:spPr>
            <a:xfrm>
              <a:off x="932398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橢圓 69"/>
            <p:cNvSpPr/>
            <p:nvPr/>
          </p:nvSpPr>
          <p:spPr>
            <a:xfrm>
              <a:off x="1602809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橢圓 70"/>
            <p:cNvSpPr/>
            <p:nvPr/>
          </p:nvSpPr>
          <p:spPr>
            <a:xfrm>
              <a:off x="929356" y="5038572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橢圓 71"/>
            <p:cNvSpPr/>
            <p:nvPr/>
          </p:nvSpPr>
          <p:spPr>
            <a:xfrm>
              <a:off x="1602808" y="505463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1238736" y="5774999"/>
            <a:ext cx="845602" cy="741819"/>
            <a:chOff x="929356" y="4484969"/>
            <a:chExt cx="845602" cy="741819"/>
          </a:xfrm>
        </p:grpSpPr>
        <p:sp>
          <p:nvSpPr>
            <p:cNvPr id="75" name="橢圓 74"/>
            <p:cNvSpPr/>
            <p:nvPr/>
          </p:nvSpPr>
          <p:spPr>
            <a:xfrm>
              <a:off x="932398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橢圓 75"/>
            <p:cNvSpPr/>
            <p:nvPr/>
          </p:nvSpPr>
          <p:spPr>
            <a:xfrm>
              <a:off x="1602809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橢圓 76"/>
            <p:cNvSpPr/>
            <p:nvPr/>
          </p:nvSpPr>
          <p:spPr>
            <a:xfrm>
              <a:off x="929356" y="5038572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橢圓 77"/>
            <p:cNvSpPr/>
            <p:nvPr/>
          </p:nvSpPr>
          <p:spPr>
            <a:xfrm>
              <a:off x="1602808" y="505463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2559980" y="5774999"/>
            <a:ext cx="845602" cy="741819"/>
            <a:chOff x="929356" y="4484969"/>
            <a:chExt cx="845602" cy="741819"/>
          </a:xfrm>
        </p:grpSpPr>
        <p:sp>
          <p:nvSpPr>
            <p:cNvPr id="80" name="橢圓 79"/>
            <p:cNvSpPr/>
            <p:nvPr/>
          </p:nvSpPr>
          <p:spPr>
            <a:xfrm>
              <a:off x="932398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橢圓 80"/>
            <p:cNvSpPr/>
            <p:nvPr/>
          </p:nvSpPr>
          <p:spPr>
            <a:xfrm>
              <a:off x="1602809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橢圓 81"/>
            <p:cNvSpPr/>
            <p:nvPr/>
          </p:nvSpPr>
          <p:spPr>
            <a:xfrm>
              <a:off x="929356" y="5038572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橢圓 82"/>
            <p:cNvSpPr/>
            <p:nvPr/>
          </p:nvSpPr>
          <p:spPr>
            <a:xfrm>
              <a:off x="1602808" y="505463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4" name="群組 83"/>
          <p:cNvGrpSpPr/>
          <p:nvPr/>
        </p:nvGrpSpPr>
        <p:grpSpPr>
          <a:xfrm>
            <a:off x="2572877" y="4632391"/>
            <a:ext cx="845602" cy="741819"/>
            <a:chOff x="929356" y="4484969"/>
            <a:chExt cx="845602" cy="741819"/>
          </a:xfrm>
        </p:grpSpPr>
        <p:sp>
          <p:nvSpPr>
            <p:cNvPr id="85" name="橢圓 84"/>
            <p:cNvSpPr/>
            <p:nvPr/>
          </p:nvSpPr>
          <p:spPr>
            <a:xfrm>
              <a:off x="932398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橢圓 85"/>
            <p:cNvSpPr/>
            <p:nvPr/>
          </p:nvSpPr>
          <p:spPr>
            <a:xfrm>
              <a:off x="1602809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橢圓 86"/>
            <p:cNvSpPr/>
            <p:nvPr/>
          </p:nvSpPr>
          <p:spPr>
            <a:xfrm>
              <a:off x="929356" y="5038572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橢圓 87"/>
            <p:cNvSpPr/>
            <p:nvPr/>
          </p:nvSpPr>
          <p:spPr>
            <a:xfrm>
              <a:off x="1602808" y="505463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9" name="手繪多邊形: 圖案 88"/>
          <p:cNvSpPr/>
          <p:nvPr/>
        </p:nvSpPr>
        <p:spPr>
          <a:xfrm>
            <a:off x="3378200" y="4552604"/>
            <a:ext cx="774700" cy="944786"/>
          </a:xfrm>
          <a:custGeom>
            <a:avLst/>
            <a:gdLst>
              <a:gd name="connsiteX0" fmla="*/ 0 w 774700"/>
              <a:gd name="connsiteY0" fmla="*/ 81186 h 944786"/>
              <a:gd name="connsiteX1" fmla="*/ 381000 w 774700"/>
              <a:gd name="connsiteY1" fmla="*/ 55786 h 944786"/>
              <a:gd name="connsiteX2" fmla="*/ 431800 w 774700"/>
              <a:gd name="connsiteY2" fmla="*/ 716186 h 944786"/>
              <a:gd name="connsiteX3" fmla="*/ 774700 w 774700"/>
              <a:gd name="connsiteY3" fmla="*/ 944786 h 94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4700" h="944786">
                <a:moveTo>
                  <a:pt x="0" y="81186"/>
                </a:moveTo>
                <a:cubicBezTo>
                  <a:pt x="154516" y="15569"/>
                  <a:pt x="309033" y="-50047"/>
                  <a:pt x="381000" y="55786"/>
                </a:cubicBezTo>
                <a:cubicBezTo>
                  <a:pt x="452967" y="161619"/>
                  <a:pt x="366183" y="568019"/>
                  <a:pt x="431800" y="716186"/>
                </a:cubicBezTo>
                <a:cubicBezTo>
                  <a:pt x="497417" y="864353"/>
                  <a:pt x="636058" y="904569"/>
                  <a:pt x="774700" y="944786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91" name="群組 90"/>
          <p:cNvGrpSpPr/>
          <p:nvPr/>
        </p:nvGrpSpPr>
        <p:grpSpPr>
          <a:xfrm>
            <a:off x="7044276" y="5088129"/>
            <a:ext cx="941302" cy="921274"/>
            <a:chOff x="7044276" y="5088129"/>
            <a:chExt cx="941302" cy="921274"/>
          </a:xfrm>
        </p:grpSpPr>
        <p:pic>
          <p:nvPicPr>
            <p:cNvPr id="62" name="圖片 6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44276" y="5088129"/>
              <a:ext cx="941302" cy="9212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0" name="文字方塊 89"/>
            <p:cNvSpPr txBox="1"/>
            <p:nvPr/>
          </p:nvSpPr>
          <p:spPr>
            <a:xfrm>
              <a:off x="7194493" y="5403846"/>
              <a:ext cx="64086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rgbClr val="FF0000"/>
                  </a:solidFill>
                </a:rPr>
                <a:t>?</a:t>
              </a:r>
              <a:endParaRPr lang="zh-TW" alt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3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  <p:bldP spid="57" grpId="0" animBg="1"/>
      <p:bldP spid="58" grpId="0"/>
      <p:bldP spid="59" grpId="0"/>
      <p:bldP spid="60" grpId="0"/>
      <p:bldP spid="61" grpId="0" animBg="1"/>
      <p:bldP spid="63" grpId="0"/>
      <p:bldP spid="64" grpId="0"/>
      <p:bldP spid="68" grpId="0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1" y="0"/>
            <a:ext cx="6858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298" y="3089955"/>
            <a:ext cx="1278845" cy="1278845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5326743" y="2133602"/>
            <a:ext cx="580571" cy="5515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4996070" y="2685144"/>
            <a:ext cx="330673" cy="296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1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9900" y="5715298"/>
            <a:ext cx="8045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Ref: </a:t>
            </a:r>
            <a:r>
              <a:rPr lang="zh-TW" altLang="en-US" dirty="0">
                <a:hlinkClick r:id="rId2"/>
              </a:rPr>
              <a:t>http://www.wired.co.uk/article/google-artificial-intelligence-poetry</a:t>
            </a:r>
            <a:endParaRPr lang="en-US" altLang="zh-TW" dirty="0"/>
          </a:p>
          <a:p>
            <a:r>
              <a:rPr lang="en-US" altLang="zh-TW" dirty="0"/>
              <a:t>Samuel R. Bowman, Luke </a:t>
            </a:r>
            <a:r>
              <a:rPr lang="en-US" altLang="zh-TW" dirty="0" err="1"/>
              <a:t>Vilnis</a:t>
            </a:r>
            <a:r>
              <a:rPr lang="en-US" altLang="zh-TW" dirty="0"/>
              <a:t>, Oriol </a:t>
            </a:r>
            <a:r>
              <a:rPr lang="en-US" altLang="zh-TW" dirty="0" err="1"/>
              <a:t>Vinyals</a:t>
            </a:r>
            <a:r>
              <a:rPr lang="en-US" altLang="zh-TW" dirty="0"/>
              <a:t>, Andrew M. Dai, Rafal Jozefowicz, Samy Bengio, Generating Sentences from a Continuous Space, </a:t>
            </a:r>
            <a:r>
              <a:rPr lang="en-US" altLang="zh-TW" dirty="0" err="1"/>
              <a:t>arXiv</a:t>
            </a:r>
            <a:r>
              <a:rPr lang="en-US" altLang="zh-TW" dirty="0"/>
              <a:t> </a:t>
            </a:r>
            <a:r>
              <a:rPr lang="en-US" altLang="zh-TW" dirty="0" err="1"/>
              <a:t>prepring</a:t>
            </a:r>
            <a:r>
              <a:rPr lang="en-US" altLang="zh-TW" dirty="0"/>
              <a:t>, 2015</a:t>
            </a:r>
          </a:p>
        </p:txBody>
      </p:sp>
      <p:sp>
        <p:nvSpPr>
          <p:cNvPr id="41" name="矩形 40"/>
          <p:cNvSpPr/>
          <p:nvPr/>
        </p:nvSpPr>
        <p:spPr>
          <a:xfrm>
            <a:off x="210418" y="86061"/>
            <a:ext cx="2354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Writing Poetry</a:t>
            </a:r>
            <a:endParaRPr lang="zh-TW" altLang="en-US" sz="28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2011618" y="735789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116279" y="933249"/>
            <a:ext cx="1316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sentence</a:t>
            </a:r>
            <a:endParaRPr lang="zh-TW" altLang="en-US" sz="2400" dirty="0"/>
          </a:p>
        </p:txBody>
      </p:sp>
      <p:sp>
        <p:nvSpPr>
          <p:cNvPr id="7" name="向右箭號 24"/>
          <p:cNvSpPr/>
          <p:nvPr/>
        </p:nvSpPr>
        <p:spPr>
          <a:xfrm>
            <a:off x="1439529" y="977862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 rot="5400000">
            <a:off x="4777639" y="1086592"/>
            <a:ext cx="788035" cy="2561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5869013" y="722537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658408" y="962174"/>
            <a:ext cx="1316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sentence</a:t>
            </a:r>
            <a:endParaRPr lang="zh-TW" altLang="en-US" sz="2400" dirty="0"/>
          </a:p>
        </p:txBody>
      </p:sp>
      <p:sp>
        <p:nvSpPr>
          <p:cNvPr id="11" name="向右箭號 24"/>
          <p:cNvSpPr/>
          <p:nvPr/>
        </p:nvSpPr>
        <p:spPr>
          <a:xfrm>
            <a:off x="7207113" y="986026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24"/>
          <p:cNvSpPr/>
          <p:nvPr/>
        </p:nvSpPr>
        <p:spPr>
          <a:xfrm>
            <a:off x="5356576" y="982557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017" y="512218"/>
            <a:ext cx="1126151" cy="1766714"/>
          </a:xfrm>
          <a:prstGeom prst="rect">
            <a:avLst/>
          </a:prstGeom>
        </p:spPr>
      </p:pic>
      <p:cxnSp>
        <p:nvCxnSpPr>
          <p:cNvPr id="45" name="直線單箭頭接點 44"/>
          <p:cNvCxnSpPr/>
          <p:nvPr/>
        </p:nvCxnSpPr>
        <p:spPr>
          <a:xfrm flipV="1">
            <a:off x="3395455" y="703614"/>
            <a:ext cx="505830" cy="3525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>
            <a:off x="3389835" y="1594054"/>
            <a:ext cx="428653" cy="4706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rot="16200000">
            <a:off x="3625181" y="1107221"/>
            <a:ext cx="0" cy="4706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/>
          <p:cNvSpPr txBox="1"/>
          <p:nvPr/>
        </p:nvSpPr>
        <p:spPr>
          <a:xfrm>
            <a:off x="4737371" y="1608667"/>
            <a:ext cx="86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137242" y="2212630"/>
            <a:ext cx="203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Space </a:t>
            </a:r>
            <a:endParaRPr lang="zh-TW" altLang="en-US" sz="2400" dirty="0"/>
          </a:p>
        </p:txBody>
      </p:sp>
      <p:sp>
        <p:nvSpPr>
          <p:cNvPr id="53" name="矩形 52"/>
          <p:cNvSpPr/>
          <p:nvPr/>
        </p:nvSpPr>
        <p:spPr>
          <a:xfrm>
            <a:off x="3701339" y="2604124"/>
            <a:ext cx="414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000000"/>
                </a:solidFill>
                <a:latin typeface="Exchange Web"/>
              </a:rPr>
              <a:t>i</a:t>
            </a:r>
            <a:r>
              <a:rPr lang="en-US" altLang="zh-TW" dirty="0">
                <a:solidFill>
                  <a:srgbClr val="000000"/>
                </a:solidFill>
                <a:latin typeface="Exchange Web"/>
              </a:rPr>
              <a:t> went to the store to buy some groceries.</a:t>
            </a:r>
            <a:endParaRPr lang="zh-TW" altLang="en-US" dirty="0"/>
          </a:p>
        </p:txBody>
      </p:sp>
      <p:sp>
        <p:nvSpPr>
          <p:cNvPr id="54" name="矩形 53"/>
          <p:cNvSpPr/>
          <p:nvPr/>
        </p:nvSpPr>
        <p:spPr>
          <a:xfrm>
            <a:off x="4717928" y="4122739"/>
            <a:ext cx="3611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Exchange Web"/>
              </a:rPr>
              <a:t>"come with me," she said.</a:t>
            </a:r>
            <a:endParaRPr lang="zh-TW" altLang="en-US" dirty="0"/>
          </a:p>
        </p:txBody>
      </p:sp>
      <p:cxnSp>
        <p:nvCxnSpPr>
          <p:cNvPr id="56" name="直線單箭頭接點 55"/>
          <p:cNvCxnSpPr/>
          <p:nvPr/>
        </p:nvCxnSpPr>
        <p:spPr>
          <a:xfrm>
            <a:off x="774568" y="4069172"/>
            <a:ext cx="308595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 flipV="1">
            <a:off x="2304528" y="2718204"/>
            <a:ext cx="0" cy="27549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橢圓 60"/>
          <p:cNvSpPr/>
          <p:nvPr/>
        </p:nvSpPr>
        <p:spPr>
          <a:xfrm>
            <a:off x="1702615" y="2897845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3153777" y="5034997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2848878" y="4596402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5" name="直線接點 64"/>
          <p:cNvCxnSpPr/>
          <p:nvPr/>
        </p:nvCxnSpPr>
        <p:spPr>
          <a:xfrm>
            <a:off x="1598750" y="2743229"/>
            <a:ext cx="1791085" cy="260483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橢圓 66"/>
          <p:cNvSpPr/>
          <p:nvPr/>
        </p:nvSpPr>
        <p:spPr>
          <a:xfrm>
            <a:off x="3009280" y="4809957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1853587" y="3140756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2013989" y="3354311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/>
        </p:nvSpPr>
        <p:spPr>
          <a:xfrm>
            <a:off x="4094474" y="2952530"/>
            <a:ext cx="414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000000"/>
                </a:solidFill>
                <a:latin typeface="Exchange Web"/>
              </a:rPr>
              <a:t>i</a:t>
            </a:r>
            <a:r>
              <a:rPr lang="en-US" altLang="zh-TW" dirty="0">
                <a:solidFill>
                  <a:srgbClr val="000000"/>
                </a:solidFill>
                <a:latin typeface="Exchange Web"/>
              </a:rPr>
              <a:t> store to buy some groceries.</a:t>
            </a:r>
            <a:endParaRPr lang="zh-TW" altLang="en-US" dirty="0"/>
          </a:p>
        </p:txBody>
      </p:sp>
      <p:sp>
        <p:nvSpPr>
          <p:cNvPr id="71" name="矩形 70"/>
          <p:cNvSpPr/>
          <p:nvPr/>
        </p:nvSpPr>
        <p:spPr>
          <a:xfrm>
            <a:off x="4497783" y="3331889"/>
            <a:ext cx="414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000000"/>
                </a:solidFill>
                <a:latin typeface="Exchange Web"/>
              </a:rPr>
              <a:t>i</a:t>
            </a:r>
            <a:r>
              <a:rPr lang="en-US" altLang="zh-TW" dirty="0">
                <a:solidFill>
                  <a:srgbClr val="000000"/>
                </a:solidFill>
                <a:latin typeface="Exchange Web"/>
              </a:rPr>
              <a:t> were to buy any groceries.</a:t>
            </a:r>
            <a:endParaRPr lang="zh-TW" altLang="en-US" dirty="0"/>
          </a:p>
        </p:txBody>
      </p:sp>
      <p:sp>
        <p:nvSpPr>
          <p:cNvPr id="72" name="矩形 71"/>
          <p:cNvSpPr/>
          <p:nvPr/>
        </p:nvSpPr>
        <p:spPr>
          <a:xfrm>
            <a:off x="5104123" y="4462487"/>
            <a:ext cx="284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Exchange Web"/>
              </a:rPr>
              <a:t>"talk to me," she said.</a:t>
            </a:r>
            <a:endParaRPr lang="zh-TW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5532501" y="4809957"/>
            <a:ext cx="3611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Exchange Web"/>
              </a:rPr>
              <a:t>"don’t worry about it," she said.</a:t>
            </a:r>
            <a:endParaRPr lang="zh-TW" altLang="en-US" dirty="0"/>
          </a:p>
        </p:txBody>
      </p:sp>
      <p:cxnSp>
        <p:nvCxnSpPr>
          <p:cNvPr id="75" name="直線單箭頭接點 74"/>
          <p:cNvCxnSpPr>
            <a:stCxn id="73" idx="1"/>
          </p:cNvCxnSpPr>
          <p:nvPr/>
        </p:nvCxnSpPr>
        <p:spPr>
          <a:xfrm flipH="1">
            <a:off x="3389836" y="4994623"/>
            <a:ext cx="2142665" cy="9536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/>
          <p:nvPr/>
        </p:nvCxnSpPr>
        <p:spPr>
          <a:xfrm flipV="1">
            <a:off x="3220086" y="4689217"/>
            <a:ext cx="1951570" cy="1752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endCxn id="54" idx="1"/>
          </p:cNvCxnSpPr>
          <p:nvPr/>
        </p:nvCxnSpPr>
        <p:spPr>
          <a:xfrm flipV="1">
            <a:off x="3043032" y="4307405"/>
            <a:ext cx="1674896" cy="3126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53" idx="1"/>
            <a:endCxn id="61" idx="6"/>
          </p:cNvCxnSpPr>
          <p:nvPr/>
        </p:nvCxnSpPr>
        <p:spPr>
          <a:xfrm flipH="1">
            <a:off x="1842052" y="2788790"/>
            <a:ext cx="1859287" cy="17877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endCxn id="70" idx="1"/>
          </p:cNvCxnSpPr>
          <p:nvPr/>
        </p:nvCxnSpPr>
        <p:spPr>
          <a:xfrm flipV="1">
            <a:off x="2057284" y="3137196"/>
            <a:ext cx="2037190" cy="336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>
            <a:endCxn id="71" idx="1"/>
          </p:cNvCxnSpPr>
          <p:nvPr/>
        </p:nvCxnSpPr>
        <p:spPr>
          <a:xfrm>
            <a:off x="2209789" y="3387913"/>
            <a:ext cx="2287994" cy="1286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字方塊 94"/>
          <p:cNvSpPr txBox="1"/>
          <p:nvPr/>
        </p:nvSpPr>
        <p:spPr>
          <a:xfrm rot="5400000">
            <a:off x="5637267" y="3740506"/>
            <a:ext cx="738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……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817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52" grpId="0"/>
      <p:bldP spid="53" grpId="0"/>
      <p:bldP spid="54" grpId="0"/>
      <p:bldP spid="61" grpId="0" animBg="1"/>
      <p:bldP spid="62" grpId="0" animBg="1"/>
      <p:bldP spid="63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9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Problems of VAE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It does not really try to simulate real images</a:t>
            </a:r>
            <a:endParaRPr lang="zh-TW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1960149" y="2409593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 rot="5400000">
            <a:off x="815410" y="2705388"/>
            <a:ext cx="766087" cy="320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48773" y="2579067"/>
            <a:ext cx="789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u="sng" dirty="0"/>
              <a:t>code</a:t>
            </a:r>
            <a:endParaRPr lang="zh-TW" altLang="en-US" sz="2400" b="1" i="1" u="sng" dirty="0"/>
          </a:p>
        </p:txBody>
      </p:sp>
      <p:sp>
        <p:nvSpPr>
          <p:cNvPr id="8" name="向右箭號 6"/>
          <p:cNvSpPr/>
          <p:nvPr/>
        </p:nvSpPr>
        <p:spPr>
          <a:xfrm>
            <a:off x="1439697" y="263032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7"/>
          <p:cNvSpPr/>
          <p:nvPr/>
        </p:nvSpPr>
        <p:spPr>
          <a:xfrm>
            <a:off x="3349452" y="264302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273" y="2201930"/>
            <a:ext cx="1280337" cy="133206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21855" y="2353357"/>
            <a:ext cx="1146629" cy="11030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Output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31" y="3951526"/>
            <a:ext cx="1280337" cy="133206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406" y="3966041"/>
            <a:ext cx="1280337" cy="133206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247349" y="4981334"/>
            <a:ext cx="87086" cy="798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748867" y="4906949"/>
            <a:ext cx="87086" cy="798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5337845" y="2451781"/>
            <a:ext cx="1963301" cy="1003705"/>
            <a:chOff x="5366873" y="3093393"/>
            <a:chExt cx="1963301" cy="1003705"/>
          </a:xfrm>
        </p:grpSpPr>
        <p:sp>
          <p:nvSpPr>
            <p:cNvPr id="17" name="箭號: 左-右雙向 16"/>
            <p:cNvSpPr/>
            <p:nvPr/>
          </p:nvSpPr>
          <p:spPr>
            <a:xfrm>
              <a:off x="5366873" y="3093393"/>
              <a:ext cx="1963301" cy="26994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416078" y="3266101"/>
              <a:ext cx="18433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As close as possible</a:t>
              </a:r>
              <a:endParaRPr lang="zh-TW" altLang="en-US" sz="2400" dirty="0"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212762" y="4234270"/>
            <a:ext cx="289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One pixel difference from the target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245679" y="4248785"/>
            <a:ext cx="289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One pixel difference from the target</a:t>
            </a:r>
            <a:endParaRPr lang="zh-TW" altLang="en-US" sz="2400" dirty="0"/>
          </a:p>
        </p:txBody>
      </p:sp>
      <p:sp>
        <p:nvSpPr>
          <p:cNvPr id="22" name="箭號: 向右 21"/>
          <p:cNvSpPr/>
          <p:nvPr/>
        </p:nvSpPr>
        <p:spPr>
          <a:xfrm rot="3205515">
            <a:off x="5077653" y="3527553"/>
            <a:ext cx="566517" cy="4644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 rot="18394485" flipH="1">
            <a:off x="3594531" y="3523778"/>
            <a:ext cx="566517" cy="4644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2885811" y="5204057"/>
            <a:ext cx="131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Realistic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42406" y="5196398"/>
            <a:ext cx="131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Fake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62567" y="5736267"/>
            <a:ext cx="7552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VAE may just memorize the existing images, instead of generating new images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381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Generative Models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/>
          <p:cNvSpPr/>
          <p:nvPr/>
        </p:nvSpPr>
        <p:spPr>
          <a:xfrm>
            <a:off x="821191" y="4844596"/>
            <a:ext cx="7501618" cy="12078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504661" y="5590792"/>
            <a:ext cx="6010689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Ian J. Good fellow, Jean </a:t>
            </a:r>
            <a:r>
              <a:rPr lang="en-US" altLang="zh-TW" dirty="0" err="1"/>
              <a:t>Pouget-Abadie</a:t>
            </a:r>
            <a:r>
              <a:rPr lang="en-US" altLang="zh-TW" dirty="0"/>
              <a:t>, Mehdi Mirza, Bing Xu, David </a:t>
            </a:r>
            <a:r>
              <a:rPr lang="en-US" altLang="zh-TW" dirty="0" err="1"/>
              <a:t>Warde</a:t>
            </a:r>
            <a:r>
              <a:rPr lang="en-US" altLang="zh-TW" dirty="0"/>
              <a:t>-Farley, Sherjil </a:t>
            </a:r>
            <a:r>
              <a:rPr lang="en-US" altLang="zh-TW" dirty="0" err="1"/>
              <a:t>Ozair</a:t>
            </a:r>
            <a:r>
              <a:rPr lang="en-US" altLang="zh-TW" dirty="0"/>
              <a:t>, Aaron </a:t>
            </a:r>
            <a:r>
              <a:rPr lang="en-US" altLang="zh-TW" dirty="0" err="1"/>
              <a:t>Courville</a:t>
            </a:r>
            <a:r>
              <a:rPr lang="en-US" altLang="zh-TW" dirty="0"/>
              <a:t>, Yoshua </a:t>
            </a:r>
            <a:r>
              <a:rPr lang="en-US" altLang="zh-TW" dirty="0" err="1"/>
              <a:t>Bengio</a:t>
            </a:r>
            <a:r>
              <a:rPr lang="en-US" altLang="zh-TW" dirty="0"/>
              <a:t>, Generative Adversarial Networks, </a:t>
            </a:r>
            <a:r>
              <a:rPr lang="en-US" altLang="zh-TW" dirty="0" err="1"/>
              <a:t>arXiv</a:t>
            </a:r>
            <a:r>
              <a:rPr lang="en-US" altLang="zh-TW" dirty="0"/>
              <a:t> preprint 2014</a:t>
            </a:r>
          </a:p>
        </p:txBody>
      </p:sp>
    </p:spTree>
    <p:extLst>
      <p:ext uri="{BB962C8B-B14F-4D97-AF65-F5344CB8AC3E}">
        <p14:creationId xmlns:p14="http://schemas.microsoft.com/office/powerpoint/2010/main" val="16379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Cifar-10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Which one is machine-generated?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293194"/>
            <a:ext cx="8220972" cy="38837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74650" y="6182867"/>
            <a:ext cx="6394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Ref: </a:t>
            </a:r>
            <a:r>
              <a:rPr lang="zh-TW" altLang="en-US" sz="2400" dirty="0"/>
              <a:t>https://openai.com/blog/generative-models/</a:t>
            </a:r>
          </a:p>
        </p:txBody>
      </p:sp>
    </p:spTree>
    <p:extLst>
      <p:ext uri="{BB962C8B-B14F-4D97-AF65-F5344CB8AC3E}">
        <p14:creationId xmlns:p14="http://schemas.microsoft.com/office/powerpoint/2010/main" val="36403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Yann </a:t>
            </a:r>
            <a:r>
              <a:rPr lang="en-US" altLang="zh-TW" dirty="0" err="1"/>
              <a:t>LeCun’s</a:t>
            </a:r>
            <a:r>
              <a:rPr lang="en-US" altLang="zh-TW" dirty="0"/>
              <a:t> comment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832239" y="6176963"/>
            <a:ext cx="6187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https://www.quora.com/What-are-some-recent-and-potentially-upcoming-breakthroughs-in-unsupervised-learning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636381"/>
            <a:ext cx="7400925" cy="9048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2526207"/>
            <a:ext cx="90201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Yann </a:t>
            </a:r>
            <a:r>
              <a:rPr lang="en-US" altLang="zh-TW" dirty="0" err="1"/>
              <a:t>LeCun’s</a:t>
            </a:r>
            <a:r>
              <a:rPr lang="en-US" altLang="zh-TW" dirty="0"/>
              <a:t> comment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28605" y="6116775"/>
            <a:ext cx="8643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https://www.quora.com/What-are-some-recent-and-potentially-upcoming-breakthroughs-in-deep-learning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0" y="1504996"/>
            <a:ext cx="7439025" cy="9715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0" y="2476546"/>
            <a:ext cx="8867775" cy="35814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28605" y="3478074"/>
            <a:ext cx="1471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70828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Creation </a:t>
            </a:r>
            <a:endParaRPr lang="zh-TW" altLang="en-US" dirty="0"/>
          </a:p>
        </p:txBody>
      </p:sp>
      <p:pic>
        <p:nvPicPr>
          <p:cNvPr id="4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54" y="2945484"/>
            <a:ext cx="1589073" cy="205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34827" y="1862335"/>
            <a:ext cx="161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Now</a:t>
            </a:r>
            <a:endParaRPr lang="zh-TW" altLang="en-US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545914" y="3970777"/>
            <a:ext cx="258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In the future</a:t>
            </a:r>
            <a:endParaRPr lang="zh-TW" altLang="en-US" sz="2800" dirty="0"/>
          </a:p>
        </p:txBody>
      </p:sp>
      <p:pic>
        <p:nvPicPr>
          <p:cNvPr id="7" name="Picture 2" descr="https://s-media-cache-ak0.pinimg.com/originals/0d/1e/96/0d1e961819031a6c8a05a62b7e8b33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48" y="2497367"/>
            <a:ext cx="1895062" cy="108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picturesnew.com/media/images/b1bb6faa9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31" y="2497366"/>
            <a:ext cx="1627470" cy="108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839370" y="280840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v.s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  <p:pic>
        <p:nvPicPr>
          <p:cNvPr id="1030" name="Picture 6" descr="http://pad3.whstatic.com/images/thumb/9/9a/Draw-a-Cat-Face-Step-8.jpg/aid1312391-900px-Draw-a-Cat-Face-St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76" y="4232387"/>
            <a:ext cx="2573425" cy="19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839787" y="4883662"/>
            <a:ext cx="1895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Machine draws a cat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36349" y="6278377"/>
            <a:ext cx="4215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http://www.wikihow.com/Draw-a-Cat-Face</a:t>
            </a:r>
          </a:p>
        </p:txBody>
      </p:sp>
    </p:spTree>
    <p:extLst>
      <p:ext uri="{BB962C8B-B14F-4D97-AF65-F5344CB8AC3E}">
        <p14:creationId xmlns:p14="http://schemas.microsoft.com/office/powerpoint/2010/main" val="9232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Evolution</a:t>
            </a:r>
            <a:endParaRPr lang="zh-TW" altLang="en-US" dirty="0"/>
          </a:p>
        </p:txBody>
      </p:sp>
      <p:pic>
        <p:nvPicPr>
          <p:cNvPr id="3076" name="Picture 4" descr="枯葉蝶屬枯葉蝶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38" y="1917756"/>
            <a:ext cx="2021403" cy="13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864144" y="365125"/>
            <a:ext cx="5048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http://peellden.pixnet.net/blog/post/40406899-2013-%E7%AC%AC%E5%9B%9B%E5%AD%A3%EF%BC%8C%E5%86%AC%E8%9D%B6%E5%AF%82%E5%AF%A5</a:t>
            </a:r>
          </a:p>
        </p:txBody>
      </p:sp>
      <p:pic>
        <p:nvPicPr>
          <p:cNvPr id="3078" name="Picture 6" descr="艷粉蝶屬艷粉蝶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5" y="1917756"/>
            <a:ext cx="2019300" cy="13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「比比鳥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33" y="4966456"/>
            <a:ext cx="1264260" cy="12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眼節蝶屬青眼蛺蝶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38" y="1917757"/>
            <a:ext cx="2071687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776383" y="3265357"/>
            <a:ext cx="11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Brown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576203" y="3224857"/>
            <a:ext cx="11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veins</a:t>
            </a:r>
            <a:endParaRPr lang="zh-TW" altLang="en-US" sz="2400" dirty="0"/>
          </a:p>
        </p:txBody>
      </p:sp>
      <p:pic>
        <p:nvPicPr>
          <p:cNvPr id="3084" name="Picture 12" descr="相關圖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38" y="4789626"/>
            <a:ext cx="2285587" cy="16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「比比鳥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1" y="4789626"/>
            <a:ext cx="1617921" cy="161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語音泡泡: 圓角矩形 7"/>
          <p:cNvSpPr/>
          <p:nvPr/>
        </p:nvSpPr>
        <p:spPr>
          <a:xfrm>
            <a:off x="870733" y="4000138"/>
            <a:ext cx="2095500" cy="7894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Butterflies are not brown</a:t>
            </a:r>
            <a:endParaRPr lang="zh-TW" altLang="en-US" sz="2400" dirty="0"/>
          </a:p>
        </p:txBody>
      </p:sp>
      <p:sp>
        <p:nvSpPr>
          <p:cNvPr id="17" name="語音泡泡: 圓角矩形 16"/>
          <p:cNvSpPr/>
          <p:nvPr/>
        </p:nvSpPr>
        <p:spPr>
          <a:xfrm>
            <a:off x="3723468" y="4000138"/>
            <a:ext cx="2095500" cy="7894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Butterflies do not have veins</a:t>
            </a:r>
            <a:endParaRPr lang="zh-TW" altLang="en-US" sz="2400" dirty="0"/>
          </a:p>
        </p:txBody>
      </p:sp>
      <p:sp>
        <p:nvSpPr>
          <p:cNvPr id="9" name="箭號: 向右 8"/>
          <p:cNvSpPr/>
          <p:nvPr/>
        </p:nvSpPr>
        <p:spPr>
          <a:xfrm>
            <a:off x="2732870" y="2257690"/>
            <a:ext cx="466726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/>
          <p:cNvSpPr/>
          <p:nvPr/>
        </p:nvSpPr>
        <p:spPr>
          <a:xfrm>
            <a:off x="5495118" y="2257690"/>
            <a:ext cx="466726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/>
          <p:cNvSpPr/>
          <p:nvPr/>
        </p:nvSpPr>
        <p:spPr>
          <a:xfrm>
            <a:off x="2687902" y="5208810"/>
            <a:ext cx="466726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20"/>
          <p:cNvSpPr/>
          <p:nvPr/>
        </p:nvSpPr>
        <p:spPr>
          <a:xfrm>
            <a:off x="5450150" y="5208810"/>
            <a:ext cx="466726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語音泡泡: 圓角矩形 17"/>
          <p:cNvSpPr/>
          <p:nvPr/>
        </p:nvSpPr>
        <p:spPr>
          <a:xfrm>
            <a:off x="6576203" y="4000138"/>
            <a:ext cx="2095500" cy="789488"/>
          </a:xfrm>
          <a:prstGeom prst="wedgeRoundRectCallout">
            <a:avLst>
              <a:gd name="adj1" fmla="val -27067"/>
              <a:gd name="adj2" fmla="val 66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……..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6295666" y="1727424"/>
            <a:ext cx="16347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/>
              <a:t>Kallima inachus</a:t>
            </a:r>
          </a:p>
        </p:txBody>
      </p:sp>
    </p:spTree>
    <p:extLst>
      <p:ext uri="{BB962C8B-B14F-4D97-AF65-F5344CB8AC3E}">
        <p14:creationId xmlns:p14="http://schemas.microsoft.com/office/powerpoint/2010/main" val="19081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8" grpId="0" animBg="1"/>
      <p:bldP spid="17" grpId="0" animBg="1"/>
      <p:bldP spid="9" grpId="0" animBg="1"/>
      <p:bldP spid="19" grpId="0" animBg="1"/>
      <p:bldP spid="20" grpId="0" animBg="1"/>
      <p:bldP spid="21" grpId="0" animBg="1"/>
      <p:bldP spid="18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evolution of generation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23462" y="1714194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023462" y="4292577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969612" y="607382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Real images: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3899198" y="1705216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3899198" y="4283599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6774935" y="1690689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6774935" y="4269072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1" name="箭號: 向右 20"/>
          <p:cNvSpPr/>
          <p:nvPr/>
        </p:nvSpPr>
        <p:spPr>
          <a:xfrm>
            <a:off x="2774676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5650413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>
            <a:off x="2774676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/>
          <p:cNvSpPr/>
          <p:nvPr/>
        </p:nvSpPr>
        <p:spPr>
          <a:xfrm>
            <a:off x="5650413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69" y="3325050"/>
            <a:ext cx="2205108" cy="543725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89" y="3339997"/>
            <a:ext cx="2101787" cy="51783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170" y="3427765"/>
            <a:ext cx="1963180" cy="414004"/>
          </a:xfrm>
          <a:prstGeom prst="rect">
            <a:avLst/>
          </a:prstGeom>
        </p:spPr>
      </p:pic>
      <p:cxnSp>
        <p:nvCxnSpPr>
          <p:cNvPr id="38" name="直線單箭頭接點 37"/>
          <p:cNvCxnSpPr/>
          <p:nvPr/>
        </p:nvCxnSpPr>
        <p:spPr>
          <a:xfrm flipV="1">
            <a:off x="6232480" y="5576611"/>
            <a:ext cx="1310640" cy="41869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H="1" flipV="1">
            <a:off x="1926058" y="5647039"/>
            <a:ext cx="1872354" cy="34827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H="1" flipV="1">
            <a:off x="4658023" y="5576611"/>
            <a:ext cx="279135" cy="3238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76" y="6111526"/>
            <a:ext cx="540000" cy="54000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12" y="6111526"/>
            <a:ext cx="540000" cy="5400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58" y="6111526"/>
            <a:ext cx="540000" cy="54000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4" y="6111526"/>
            <a:ext cx="540000" cy="5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355" y="3361364"/>
            <a:ext cx="2081864" cy="549612"/>
          </a:xfrm>
          <a:prstGeom prst="rect">
            <a:avLst/>
          </a:prstGeom>
        </p:spPr>
      </p:pic>
      <p:cxnSp>
        <p:nvCxnSpPr>
          <p:cNvPr id="29" name="直線單箭頭接點 28"/>
          <p:cNvCxnSpPr/>
          <p:nvPr/>
        </p:nvCxnSpPr>
        <p:spPr>
          <a:xfrm flipH="1">
            <a:off x="1751919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1720473" y="3888703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4812" y="3381118"/>
            <a:ext cx="2071064" cy="521908"/>
          </a:xfrm>
          <a:prstGeom prst="rect">
            <a:avLst/>
          </a:prstGeom>
        </p:spPr>
      </p:pic>
      <p:cxnSp>
        <p:nvCxnSpPr>
          <p:cNvPr id="33" name="直線單箭頭接點 32"/>
          <p:cNvCxnSpPr/>
          <p:nvPr/>
        </p:nvCxnSpPr>
        <p:spPr>
          <a:xfrm flipH="1">
            <a:off x="4633452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4618935" y="38616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9686" y="3367928"/>
            <a:ext cx="2106868" cy="524567"/>
          </a:xfrm>
          <a:prstGeom prst="rect">
            <a:avLst/>
          </a:prstGeom>
        </p:spPr>
      </p:pic>
      <p:cxnSp>
        <p:nvCxnSpPr>
          <p:cNvPr id="34" name="直線單箭頭接點 33"/>
          <p:cNvCxnSpPr/>
          <p:nvPr/>
        </p:nvCxnSpPr>
        <p:spPr>
          <a:xfrm flipH="1">
            <a:off x="7514984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7530420" y="38616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 of GAN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The data we want to generate has 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90" y="2621573"/>
            <a:ext cx="3586164" cy="3690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990271" y="2486637"/>
                <a:ext cx="21940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271" y="2486637"/>
                <a:ext cx="2194076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單箭頭接點 6"/>
          <p:cNvCxnSpPr/>
          <p:nvPr/>
        </p:nvCxnSpPr>
        <p:spPr>
          <a:xfrm flipH="1">
            <a:off x="2976284" y="4097190"/>
            <a:ext cx="1335314" cy="46544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494971" y="4051237"/>
            <a:ext cx="1596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High </a:t>
            </a:r>
          </a:p>
          <a:p>
            <a:pPr algn="ctr"/>
            <a:r>
              <a:rPr lang="en-US" altLang="zh-TW" sz="2400" dirty="0"/>
              <a:t>Probability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235530" y="5413434"/>
            <a:ext cx="1596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Low </a:t>
            </a:r>
          </a:p>
          <a:p>
            <a:pPr algn="ctr"/>
            <a:r>
              <a:rPr lang="en-US" altLang="zh-TW" sz="2400" dirty="0"/>
              <a:t>Probability</a:t>
            </a:r>
            <a:endParaRPr lang="zh-TW" altLang="en-US" sz="2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66" y="2904356"/>
            <a:ext cx="968403" cy="96840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18" y="5228770"/>
            <a:ext cx="948193" cy="94819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211" y="2735610"/>
            <a:ext cx="969390" cy="953498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880174" y="5682872"/>
            <a:ext cx="1030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Image</a:t>
            </a:r>
          </a:p>
          <a:p>
            <a:pPr algn="ctr"/>
            <a:r>
              <a:rPr lang="en-US" altLang="zh-TW" sz="2400" b="1" i="1" u="sng" dirty="0"/>
              <a:t>Space</a:t>
            </a:r>
            <a:endParaRPr lang="zh-TW" altLang="en-US" sz="2400" b="1" i="1" u="sng" dirty="0"/>
          </a:p>
        </p:txBody>
      </p:sp>
      <p:cxnSp>
        <p:nvCxnSpPr>
          <p:cNvPr id="14" name="直線單箭頭接點 13"/>
          <p:cNvCxnSpPr>
            <a:cxnSpLocks/>
          </p:cNvCxnSpPr>
          <p:nvPr/>
        </p:nvCxnSpPr>
        <p:spPr>
          <a:xfrm flipH="1">
            <a:off x="3377812" y="4721260"/>
            <a:ext cx="1054405" cy="98160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>
            <a:cxnSpLocks/>
          </p:cNvCxnSpPr>
          <p:nvPr/>
        </p:nvCxnSpPr>
        <p:spPr>
          <a:xfrm flipH="1" flipV="1">
            <a:off x="2693330" y="3454153"/>
            <a:ext cx="1515813" cy="23495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cxnSpLocks/>
            <a:endCxn id="12" idx="2"/>
          </p:cNvCxnSpPr>
          <p:nvPr/>
        </p:nvCxnSpPr>
        <p:spPr>
          <a:xfrm flipV="1">
            <a:off x="6597515" y="3689108"/>
            <a:ext cx="1147391" cy="3744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5087309" y="4721260"/>
            <a:ext cx="78721" cy="717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 rot="2935823">
            <a:off x="6489389" y="4060225"/>
            <a:ext cx="78721" cy="717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/>
          <p:cNvCxnSpPr>
            <a:cxnSpLocks/>
          </p:cNvCxnSpPr>
          <p:nvPr/>
        </p:nvCxnSpPr>
        <p:spPr>
          <a:xfrm>
            <a:off x="5144298" y="4746997"/>
            <a:ext cx="1437346" cy="1018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35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963" y="3083684"/>
            <a:ext cx="1804554" cy="218952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43" y="3660452"/>
            <a:ext cx="929364" cy="9166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 of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A generator G is a network. The network defines a probability distribution. 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069274" y="3435571"/>
            <a:ext cx="1743075" cy="136639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generator </a:t>
            </a:r>
          </a:p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5" name="橢圓 4"/>
          <p:cNvSpPr/>
          <p:nvPr/>
        </p:nvSpPr>
        <p:spPr>
          <a:xfrm>
            <a:off x="925575" y="4020466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677743" y="4059238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41515" y="4133203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15" y="4133203"/>
                <a:ext cx="4079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612990" y="4132732"/>
                <a:ext cx="14438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0" y="4132732"/>
                <a:ext cx="144385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單箭頭接點 9"/>
          <p:cNvCxnSpPr>
            <a:cxnSpLocks/>
          </p:cNvCxnSpPr>
          <p:nvPr/>
        </p:nvCxnSpPr>
        <p:spPr>
          <a:xfrm>
            <a:off x="1426026" y="4133203"/>
            <a:ext cx="54405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>
            <a:cxnSpLocks/>
          </p:cNvCxnSpPr>
          <p:nvPr/>
        </p:nvCxnSpPr>
        <p:spPr>
          <a:xfrm>
            <a:off x="3892113" y="4163933"/>
            <a:ext cx="6163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75757" y="2952177"/>
            <a:ext cx="166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Normal Distribution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677743" y="2799521"/>
                <a:ext cx="10096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743" y="2799521"/>
                <a:ext cx="1009635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564" y="2853287"/>
            <a:ext cx="2736713" cy="28162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612253" y="2799520"/>
                <a:ext cx="21940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253" y="2799520"/>
                <a:ext cx="2194076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箭號: 左-右雙向 22"/>
          <p:cNvSpPr/>
          <p:nvPr/>
        </p:nvSpPr>
        <p:spPr>
          <a:xfrm>
            <a:off x="5897659" y="4572088"/>
            <a:ext cx="890777" cy="3492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5289541" y="4881569"/>
            <a:ext cx="2107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As close as possible</a:t>
            </a:r>
            <a:endParaRPr lang="zh-TW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589468" y="6387911"/>
            <a:ext cx="4397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https://blog.openai.com/generative-models/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17649" y="5244501"/>
                <a:ext cx="43337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solidFill>
                      <a:srgbClr val="FF0000"/>
                    </a:solidFill>
                  </a:rPr>
                  <a:t>It is difficult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49" y="5244501"/>
                <a:ext cx="4333797" cy="461665"/>
              </a:xfrm>
              <a:prstGeom prst="rect">
                <a:avLst/>
              </a:prstGeom>
              <a:blipFill>
                <a:blip r:embed="rId9"/>
                <a:stretch>
                  <a:fillRect l="-2250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字方塊 26"/>
          <p:cNvSpPr txBox="1"/>
          <p:nvPr/>
        </p:nvSpPr>
        <p:spPr>
          <a:xfrm>
            <a:off x="517649" y="5712566"/>
            <a:ext cx="5169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We do not know what the distribution looks like.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0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13" grpId="0"/>
      <p:bldP spid="18" grpId="0"/>
      <p:bldP spid="22" grpId="0"/>
      <p:bldP spid="23" grpId="0" animBg="1"/>
      <p:bldP spid="24" grpId="0"/>
      <p:bldP spid="26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 of GAN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13" y="3621853"/>
            <a:ext cx="805004" cy="80500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51" y="3621853"/>
            <a:ext cx="805004" cy="80500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69" y="3621853"/>
            <a:ext cx="805004" cy="80500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32" y="3621853"/>
            <a:ext cx="805004" cy="80500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420532" y="1923725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3970701" y="2565741"/>
            <a:ext cx="5775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86" y="2098546"/>
            <a:ext cx="929364" cy="916633"/>
          </a:xfrm>
          <a:prstGeom prst="rect">
            <a:avLst/>
          </a:prstGeom>
        </p:spPr>
      </p:pic>
      <p:sp>
        <p:nvSpPr>
          <p:cNvPr id="22" name="橢圓 21"/>
          <p:cNvSpPr/>
          <p:nvPr/>
        </p:nvSpPr>
        <p:spPr>
          <a:xfrm>
            <a:off x="1199118" y="2347312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>
            <a:off x="1876475" y="2565741"/>
            <a:ext cx="54405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651566" y="1394940"/>
            <a:ext cx="166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Normal Distribution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1575285" y="2405895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1193627" y="2648740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1526020" y="2692018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851" y="2142714"/>
            <a:ext cx="833495" cy="75885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733" y="2142715"/>
            <a:ext cx="805004" cy="779448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6639" y="2169840"/>
            <a:ext cx="718258" cy="754779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1838" y="2151149"/>
            <a:ext cx="738117" cy="750419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5061717" y="2866721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6098522" y="2866721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7133627" y="2877419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8103821" y="2854474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5066503" y="4426856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6121957" y="4426856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7151227" y="4426856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8103821" y="4426857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2841144" y="3793522"/>
                <a:ext cx="21940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144" y="3793522"/>
                <a:ext cx="2194076" cy="461665"/>
              </a:xfrm>
              <a:prstGeom prst="rect">
                <a:avLst/>
              </a:prstGeom>
              <a:blipFill>
                <a:blip r:embed="rId11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6256133" y="1522491"/>
                <a:ext cx="10096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133" y="1522491"/>
                <a:ext cx="1009635" cy="461665"/>
              </a:xfrm>
              <a:prstGeom prst="rect">
                <a:avLst/>
              </a:prstGeom>
              <a:blipFill>
                <a:blip r:embed="rId1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矩形 41"/>
          <p:cNvSpPr/>
          <p:nvPr/>
        </p:nvSpPr>
        <p:spPr>
          <a:xfrm>
            <a:off x="2435046" y="5159458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43" name="矩形 42"/>
          <p:cNvSpPr/>
          <p:nvPr/>
        </p:nvSpPr>
        <p:spPr>
          <a:xfrm>
            <a:off x="675685" y="5273241"/>
            <a:ext cx="1049312" cy="10493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cxnSp>
        <p:nvCxnSpPr>
          <p:cNvPr id="44" name="直線單箭頭接點 43"/>
          <p:cNvCxnSpPr/>
          <p:nvPr/>
        </p:nvCxnSpPr>
        <p:spPr>
          <a:xfrm>
            <a:off x="1857494" y="5801458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>
            <a:off x="3986486" y="5801458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/>
          <p:cNvSpPr txBox="1"/>
          <p:nvPr/>
        </p:nvSpPr>
        <p:spPr>
          <a:xfrm>
            <a:off x="4554683" y="5570623"/>
            <a:ext cx="162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1/0</a:t>
            </a:r>
            <a:endParaRPr lang="zh-TW" altLang="en-US" sz="24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5369250" y="5247303"/>
            <a:ext cx="347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can be proofed that the </a:t>
            </a:r>
            <a:r>
              <a:rPr lang="en-US" altLang="zh-TW" sz="2400" b="1" i="1" u="sng" dirty="0"/>
              <a:t>loss the discriminator </a:t>
            </a:r>
            <a:r>
              <a:rPr lang="en-US" altLang="zh-TW" sz="2400" dirty="0"/>
              <a:t>related to </a:t>
            </a:r>
            <a:r>
              <a:rPr lang="en-US" altLang="zh-TW" sz="2400" b="1" i="1" u="sng" dirty="0"/>
              <a:t>JS divergence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604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6" grpId="0"/>
      <p:bldP spid="4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243" y="3058537"/>
            <a:ext cx="848429" cy="862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9" name="群組 38"/>
          <p:cNvGrpSpPr/>
          <p:nvPr/>
        </p:nvGrpSpPr>
        <p:grpSpPr>
          <a:xfrm>
            <a:off x="6860521" y="97640"/>
            <a:ext cx="929364" cy="916633"/>
            <a:chOff x="6860521" y="153161"/>
            <a:chExt cx="929364" cy="916633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0521" y="153161"/>
              <a:ext cx="929364" cy="916633"/>
            </a:xfrm>
            <a:prstGeom prst="rect">
              <a:avLst/>
            </a:prstGeom>
          </p:spPr>
        </p:pic>
        <p:sp>
          <p:nvSpPr>
            <p:cNvPr id="34" name="橢圓 33"/>
            <p:cNvSpPr/>
            <p:nvPr/>
          </p:nvSpPr>
          <p:spPr>
            <a:xfrm>
              <a:off x="7205371" y="534737"/>
              <a:ext cx="209550" cy="20955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 of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1023" y="1729519"/>
            <a:ext cx="5570690" cy="4351338"/>
          </a:xfrm>
        </p:spPr>
        <p:txBody>
          <a:bodyPr>
            <a:noAutofit/>
          </a:bodyPr>
          <a:lstStyle/>
          <a:p>
            <a:r>
              <a:rPr lang="en-US" altLang="zh-TW" sz="2400" b="1" i="1" u="sng" dirty="0"/>
              <a:t>Next step</a:t>
            </a:r>
            <a:r>
              <a:rPr lang="en-US" altLang="zh-TW" sz="2400" dirty="0"/>
              <a:t>: </a:t>
            </a:r>
          </a:p>
          <a:p>
            <a:pPr lvl="1"/>
            <a:r>
              <a:rPr lang="en-US" altLang="zh-TW" dirty="0"/>
              <a:t>Updating the parameters of generator </a:t>
            </a:r>
          </a:p>
          <a:p>
            <a:pPr lvl="1"/>
            <a:r>
              <a:rPr lang="en-US" altLang="zh-TW" dirty="0"/>
              <a:t>To minimize the JS divergence</a:t>
            </a:r>
            <a:endParaRPr lang="zh-TW" altLang="en-US" dirty="0"/>
          </a:p>
          <a:p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6598520" y="4475934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7323904" y="5796684"/>
            <a:ext cx="0" cy="4176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598520" y="1421050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7358514" y="2712865"/>
            <a:ext cx="0" cy="38691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6769268" y="6227409"/>
            <a:ext cx="11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0.13</a:t>
            </a:r>
            <a:endParaRPr lang="zh-TW" altLang="en-US" sz="2400" dirty="0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7357345" y="4008493"/>
            <a:ext cx="0" cy="4176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7357345" y="1023398"/>
            <a:ext cx="0" cy="38691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5574996" y="6195887"/>
            <a:ext cx="11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1.0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6769268" y="3034181"/>
            <a:ext cx="1109272" cy="9800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6769268" y="6307430"/>
            <a:ext cx="1020617" cy="3179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6371706" y="2164809"/>
            <a:ext cx="11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v2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2" name="直線接點 21"/>
          <p:cNvCxnSpPr>
            <a:cxnSpLocks/>
          </p:cNvCxnSpPr>
          <p:nvPr/>
        </p:nvCxnSpPr>
        <p:spPr>
          <a:xfrm flipV="1">
            <a:off x="7163969" y="2426717"/>
            <a:ext cx="4270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1358189" y="3542492"/>
            <a:ext cx="407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output be classified as “real” (as close to 1 as possible)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711269" y="4663530"/>
            <a:ext cx="540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+ Discriminator = a network</a:t>
            </a:r>
            <a:endParaRPr lang="zh-TW" altLang="en-US" sz="24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711269" y="5286270"/>
            <a:ext cx="4586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Using gradient descent to update the parameters in the generator, but fix the discriminator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箭號: 向右 26"/>
          <p:cNvSpPr/>
          <p:nvPr/>
        </p:nvSpPr>
        <p:spPr>
          <a:xfrm>
            <a:off x="847220" y="3623508"/>
            <a:ext cx="459652" cy="6689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63" y="3032216"/>
            <a:ext cx="799050" cy="839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文字方塊 34"/>
          <p:cNvSpPr txBox="1"/>
          <p:nvPr/>
        </p:nvSpPr>
        <p:spPr>
          <a:xfrm>
            <a:off x="5297782" y="175837"/>
            <a:ext cx="166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Normal Distribution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678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1" grpId="0"/>
      <p:bldP spid="24" grpId="0"/>
      <p:bldP spid="25" grpId="0"/>
      <p:bldP spid="26" grpId="0"/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4" name="矩形 3"/>
          <p:cNvSpPr/>
          <p:nvPr/>
        </p:nvSpPr>
        <p:spPr>
          <a:xfrm>
            <a:off x="863882" y="5249626"/>
            <a:ext cx="7812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Source of images: https://zhuanlan.zhihu.com/p/24767059</a:t>
            </a:r>
            <a:endParaRPr lang="zh-TW" altLang="en-US" sz="2400" dirty="0"/>
          </a:p>
        </p:txBody>
      </p:sp>
      <p:grpSp>
        <p:nvGrpSpPr>
          <p:cNvPr id="5" name="群組 4"/>
          <p:cNvGrpSpPr/>
          <p:nvPr/>
        </p:nvGrpSpPr>
        <p:grpSpPr>
          <a:xfrm>
            <a:off x="2404588" y="1825626"/>
            <a:ext cx="4526299" cy="2958328"/>
            <a:chOff x="644126" y="4258170"/>
            <a:chExt cx="3652768" cy="238740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863881" y="5784829"/>
            <a:ext cx="7812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DCGAN: https://github.com/carpedm20/DCGAN-tensorflow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09858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80382" y="5691171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100 rounds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403238"/>
            <a:ext cx="4775200" cy="4775200"/>
          </a:xfrm>
        </p:spPr>
      </p:pic>
    </p:spTree>
    <p:extLst>
      <p:ext uri="{BB962C8B-B14F-4D97-AF65-F5344CB8AC3E}">
        <p14:creationId xmlns:p14="http://schemas.microsoft.com/office/powerpoint/2010/main" val="275418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65868" y="5691171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1000 rounds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389228"/>
            <a:ext cx="4796973" cy="4796973"/>
          </a:xfrm>
        </p:spPr>
      </p:pic>
    </p:spTree>
    <p:extLst>
      <p:ext uri="{BB962C8B-B14F-4D97-AF65-F5344CB8AC3E}">
        <p14:creationId xmlns:p14="http://schemas.microsoft.com/office/powerpoint/2010/main" val="2380727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2000 rounds</a:t>
            </a:r>
            <a:endParaRPr lang="zh-TW" altLang="en-US" dirty="0"/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469058"/>
            <a:ext cx="4717143" cy="4717143"/>
          </a:xfrm>
        </p:spPr>
      </p:pic>
    </p:spTree>
    <p:extLst>
      <p:ext uri="{BB962C8B-B14F-4D97-AF65-F5344CB8AC3E}">
        <p14:creationId xmlns:p14="http://schemas.microsoft.com/office/powerpoint/2010/main" val="4164946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Generative Models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223685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/>
          <p:cNvSpPr/>
          <p:nvPr/>
        </p:nvSpPr>
        <p:spPr>
          <a:xfrm>
            <a:off x="800554" y="1941739"/>
            <a:ext cx="7501618" cy="12078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27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5000 rounds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9" y="1403236"/>
            <a:ext cx="4702629" cy="4702629"/>
          </a:xfrm>
        </p:spPr>
      </p:pic>
    </p:spTree>
    <p:extLst>
      <p:ext uri="{BB962C8B-B14F-4D97-AF65-F5344CB8AC3E}">
        <p14:creationId xmlns:p14="http://schemas.microsoft.com/office/powerpoint/2010/main" val="39957912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10,000 rounds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12" y="1466470"/>
            <a:ext cx="4673601" cy="4673601"/>
          </a:xfrm>
        </p:spPr>
      </p:pic>
    </p:spTree>
    <p:extLst>
      <p:ext uri="{BB962C8B-B14F-4D97-AF65-F5344CB8AC3E}">
        <p14:creationId xmlns:p14="http://schemas.microsoft.com/office/powerpoint/2010/main" val="33589839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20,000 rounds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1504571"/>
            <a:ext cx="4635500" cy="4635500"/>
          </a:xfrm>
        </p:spPr>
      </p:pic>
    </p:spTree>
    <p:extLst>
      <p:ext uri="{BB962C8B-B14F-4D97-AF65-F5344CB8AC3E}">
        <p14:creationId xmlns:p14="http://schemas.microsoft.com/office/powerpoint/2010/main" val="2832310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zh-TW" altLang="en-US" dirty="0"/>
              <a:t> </a:t>
            </a:r>
            <a:r>
              <a:rPr lang="en-US" altLang="zh-TW" dirty="0"/>
              <a:t>– </a:t>
            </a:r>
            <a:r>
              <a:rPr lang="zh-TW" altLang="en-US" dirty="0"/>
              <a:t>二次元人物頭像鍊成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50,000 rounds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8" y="1519350"/>
            <a:ext cx="4775201" cy="4775201"/>
          </a:xfrm>
        </p:spPr>
      </p:pic>
    </p:spTree>
    <p:extLst>
      <p:ext uri="{BB962C8B-B14F-4D97-AF65-F5344CB8AC3E}">
        <p14:creationId xmlns:p14="http://schemas.microsoft.com/office/powerpoint/2010/main" val="26509567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GAN is hard to train?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0" y="2545947"/>
            <a:ext cx="8627220" cy="4065869"/>
          </a:xfrm>
        </p:spPr>
      </p:pic>
      <p:sp>
        <p:nvSpPr>
          <p:cNvPr id="4" name="矩形 3"/>
          <p:cNvSpPr/>
          <p:nvPr/>
        </p:nvSpPr>
        <p:spPr>
          <a:xfrm>
            <a:off x="5429778" y="98806"/>
            <a:ext cx="3714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http://www.guokr.com/post/773890/</a:t>
            </a:r>
          </a:p>
        </p:txBody>
      </p:sp>
      <p:sp>
        <p:nvSpPr>
          <p:cNvPr id="7" name="矩形 6"/>
          <p:cNvSpPr/>
          <p:nvPr/>
        </p:nvSpPr>
        <p:spPr>
          <a:xfrm>
            <a:off x="1941341" y="2482794"/>
            <a:ext cx="5261318" cy="419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/>
          <p:cNvSpPr/>
          <p:nvPr/>
        </p:nvSpPr>
        <p:spPr>
          <a:xfrm>
            <a:off x="2082018" y="5504737"/>
            <a:ext cx="5120641" cy="475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341076" y="5090066"/>
            <a:ext cx="2602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Better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03533" y="1598271"/>
            <a:ext cx="392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回到演化的比喻 </a:t>
            </a:r>
            <a:r>
              <a:rPr lang="en-US" altLang="zh-TW" sz="2800" dirty="0"/>
              <a:t>……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742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GAN is hard to train?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4" name="直線接點 3"/>
          <p:cNvCxnSpPr/>
          <p:nvPr/>
        </p:nvCxnSpPr>
        <p:spPr>
          <a:xfrm flipH="1">
            <a:off x="3882684" y="1866600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 flipH="1">
            <a:off x="2930184" y="1866600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337714" y="2356240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714" y="2356240"/>
                <a:ext cx="1198854" cy="369332"/>
              </a:xfrm>
              <a:prstGeom prst="rect">
                <a:avLst/>
              </a:prstGeom>
              <a:blipFill>
                <a:blip r:embed="rId2"/>
                <a:stretch>
                  <a:fillRect l="-5612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308450" y="2167111"/>
                <a:ext cx="922945" cy="401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50" y="2167111"/>
                <a:ext cx="922945" cy="401072"/>
              </a:xfrm>
              <a:prstGeom prst="rect">
                <a:avLst/>
              </a:prstGeom>
              <a:blipFill>
                <a:blip r:embed="rId3"/>
                <a:stretch>
                  <a:fillRect l="-7947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/>
          <p:nvPr/>
        </p:nvCxnSpPr>
        <p:spPr>
          <a:xfrm flipH="1">
            <a:off x="3454501" y="3452848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H="1">
            <a:off x="3021987" y="3464751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972573" y="3953817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573" y="3953817"/>
                <a:ext cx="1198854" cy="369332"/>
              </a:xfrm>
              <a:prstGeom prst="rect">
                <a:avLst/>
              </a:prstGeom>
              <a:blipFill>
                <a:blip r:embed="rId4"/>
                <a:stretch>
                  <a:fillRect l="-5612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308450" y="3765865"/>
                <a:ext cx="1033553" cy="4031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50" y="3765865"/>
                <a:ext cx="1033553" cy="403187"/>
              </a:xfrm>
              <a:prstGeom prst="rect">
                <a:avLst/>
              </a:prstGeom>
              <a:blipFill>
                <a:blip r:embed="rId5"/>
                <a:stretch>
                  <a:fillRect l="-7101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817840" y="2167111"/>
                <a:ext cx="2973891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0" y="2167111"/>
                <a:ext cx="2973891" cy="427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817841" y="3711270"/>
                <a:ext cx="2973891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1" y="3711270"/>
                <a:ext cx="2973891" cy="427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接點 13"/>
          <p:cNvCxnSpPr/>
          <p:nvPr/>
        </p:nvCxnSpPr>
        <p:spPr>
          <a:xfrm flipH="1">
            <a:off x="3220216" y="5054527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H="1">
            <a:off x="3179387" y="5066430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738288" y="5555496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288" y="5555496"/>
                <a:ext cx="1198854" cy="369332"/>
              </a:xfrm>
              <a:prstGeom prst="rect">
                <a:avLst/>
              </a:prstGeom>
              <a:blipFill>
                <a:blip r:embed="rId8"/>
                <a:stretch>
                  <a:fillRect l="-5076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556307" y="5290773"/>
                <a:ext cx="1144159" cy="403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307" y="5290773"/>
                <a:ext cx="1144159" cy="403124"/>
              </a:xfrm>
              <a:prstGeom prst="rect">
                <a:avLst/>
              </a:prstGeom>
              <a:blipFill>
                <a:blip r:embed="rId9"/>
                <a:stretch>
                  <a:fillRect l="-5851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817840" y="5443398"/>
                <a:ext cx="2525050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0" y="5443398"/>
                <a:ext cx="2525050" cy="4274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群組 18"/>
          <p:cNvGrpSpPr/>
          <p:nvPr/>
        </p:nvGrpSpPr>
        <p:grpSpPr>
          <a:xfrm>
            <a:off x="382560" y="1690689"/>
            <a:ext cx="1689818" cy="4635496"/>
            <a:chOff x="478207" y="1690689"/>
            <a:chExt cx="1689818" cy="4635496"/>
          </a:xfrm>
        </p:grpSpPr>
        <p:sp>
          <p:nvSpPr>
            <p:cNvPr id="20" name="箭號: 向右 19"/>
            <p:cNvSpPr/>
            <p:nvPr/>
          </p:nvSpPr>
          <p:spPr>
            <a:xfrm rot="5400000">
              <a:off x="-387591" y="3770569"/>
              <a:ext cx="4635496" cy="4757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478207" y="3645832"/>
              <a:ext cx="14501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FF0000"/>
                  </a:solidFill>
                </a:rPr>
                <a:t>?</a:t>
              </a:r>
              <a:endParaRPr lang="zh-TW" alt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 rot="5400000">
            <a:off x="3090397" y="2913208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 rot="5400000">
            <a:off x="3046025" y="4602912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010431" y="4237218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Not really better ……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8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WGAN</a:t>
            </a:r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 flipH="1">
            <a:off x="3882684" y="1866600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H="1">
            <a:off x="2930184" y="1866600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337714" y="2356240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714" y="2356240"/>
                <a:ext cx="1198854" cy="369332"/>
              </a:xfrm>
              <a:prstGeom prst="rect">
                <a:avLst/>
              </a:prstGeom>
              <a:blipFill>
                <a:blip r:embed="rId3"/>
                <a:stretch>
                  <a:fillRect l="-5612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308450" y="2167111"/>
                <a:ext cx="922945" cy="401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50" y="2167111"/>
                <a:ext cx="922945" cy="401072"/>
              </a:xfrm>
              <a:prstGeom prst="rect">
                <a:avLst/>
              </a:prstGeom>
              <a:blipFill>
                <a:blip r:embed="rId4"/>
                <a:stretch>
                  <a:fillRect l="-7947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/>
          <p:cNvCxnSpPr/>
          <p:nvPr/>
        </p:nvCxnSpPr>
        <p:spPr>
          <a:xfrm flipH="1">
            <a:off x="3454501" y="3452848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3021987" y="3464751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972573" y="3953817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573" y="3953817"/>
                <a:ext cx="1198854" cy="369332"/>
              </a:xfrm>
              <a:prstGeom prst="rect">
                <a:avLst/>
              </a:prstGeom>
              <a:blipFill>
                <a:blip r:embed="rId5"/>
                <a:stretch>
                  <a:fillRect l="-5612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308450" y="3765865"/>
                <a:ext cx="1033553" cy="4031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50" y="3765865"/>
                <a:ext cx="1033553" cy="403187"/>
              </a:xfrm>
              <a:prstGeom prst="rect">
                <a:avLst/>
              </a:prstGeom>
              <a:blipFill>
                <a:blip r:embed="rId6"/>
                <a:stretch>
                  <a:fillRect l="-7101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817840" y="2167111"/>
                <a:ext cx="2692917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0" y="2167111"/>
                <a:ext cx="2692917" cy="427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817841" y="3711270"/>
                <a:ext cx="2822760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1" y="3711270"/>
                <a:ext cx="2822760" cy="4274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接點 14"/>
          <p:cNvCxnSpPr/>
          <p:nvPr/>
        </p:nvCxnSpPr>
        <p:spPr>
          <a:xfrm flipH="1">
            <a:off x="3220216" y="5054527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3179387" y="5066430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38288" y="5555496"/>
                <a:ext cx="1198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288" y="5555496"/>
                <a:ext cx="1198854" cy="369332"/>
              </a:xfrm>
              <a:prstGeom prst="rect">
                <a:avLst/>
              </a:prstGeom>
              <a:blipFill>
                <a:blip r:embed="rId9"/>
                <a:stretch>
                  <a:fillRect l="-5076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556307" y="5290773"/>
                <a:ext cx="1144159" cy="403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307" y="5290773"/>
                <a:ext cx="1144159" cy="403124"/>
              </a:xfrm>
              <a:prstGeom prst="rect">
                <a:avLst/>
              </a:prstGeom>
              <a:blipFill>
                <a:blip r:embed="rId10"/>
                <a:stretch>
                  <a:fillRect l="-5851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817840" y="5443398"/>
                <a:ext cx="2542299" cy="42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840" y="5443398"/>
                <a:ext cx="2542299" cy="4274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群組 2"/>
          <p:cNvGrpSpPr/>
          <p:nvPr/>
        </p:nvGrpSpPr>
        <p:grpSpPr>
          <a:xfrm>
            <a:off x="382560" y="1690689"/>
            <a:ext cx="1689818" cy="4635496"/>
            <a:chOff x="478207" y="1690689"/>
            <a:chExt cx="1689818" cy="4635496"/>
          </a:xfrm>
        </p:grpSpPr>
        <p:sp>
          <p:nvSpPr>
            <p:cNvPr id="20" name="箭號: 向右 19"/>
            <p:cNvSpPr/>
            <p:nvPr/>
          </p:nvSpPr>
          <p:spPr>
            <a:xfrm rot="5400000">
              <a:off x="-387591" y="3770569"/>
              <a:ext cx="4635496" cy="4757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478207" y="3645832"/>
              <a:ext cx="14501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Better</a:t>
              </a:r>
              <a:endParaRPr lang="zh-TW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 rot="5400000">
            <a:off x="3090397" y="2913208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 rot="5400000">
            <a:off x="3046025" y="4602912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4058416" y="1666045"/>
                <a:ext cx="389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416" y="1666045"/>
                <a:ext cx="389466" cy="369332"/>
              </a:xfrm>
              <a:prstGeom prst="rect">
                <a:avLst/>
              </a:prstGeom>
              <a:blipFill>
                <a:blip r:embed="rId12"/>
                <a:stretch>
                  <a:fillRect l="-18750" r="-6250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4141599" y="2968312"/>
                <a:ext cx="5193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599" y="2968312"/>
                <a:ext cx="519309" cy="369332"/>
              </a:xfrm>
              <a:prstGeom prst="rect">
                <a:avLst/>
              </a:prstGeom>
              <a:blipFill>
                <a:blip r:embed="rId13"/>
                <a:stretch>
                  <a:fillRect l="-13953" r="-3488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/>
          <p:cNvCxnSpPr/>
          <p:nvPr/>
        </p:nvCxnSpPr>
        <p:spPr>
          <a:xfrm>
            <a:off x="3656832" y="2013679"/>
            <a:ext cx="631481" cy="435428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cxnSpLocks/>
          </p:cNvCxnSpPr>
          <p:nvPr/>
        </p:nvCxnSpPr>
        <p:spPr>
          <a:xfrm>
            <a:off x="3700466" y="3660193"/>
            <a:ext cx="272106" cy="234085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972572" y="549375"/>
            <a:ext cx="474497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800" dirty="0">
                <a:latin typeface="arial" panose="020B0604020202020204" pitchFamily="34" charset="0"/>
              </a:rPr>
              <a:t>Using Wasserstein distance instead of JS divergence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89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4" grpId="0"/>
      <p:bldP spid="25" grpId="0"/>
      <p:bldP spid="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WGAN</a:t>
            </a:r>
            <a:r>
              <a:rPr lang="zh-TW" altLang="en-US" dirty="0"/>
              <a:t> </a:t>
            </a:r>
            <a:r>
              <a:rPr lang="en-US" altLang="zh-TW" dirty="0"/>
              <a:t>–</a:t>
            </a:r>
            <a:r>
              <a:rPr lang="zh-TW" altLang="en-US" dirty="0"/>
              <a:t> 唐詩鍊成</a:t>
            </a:r>
          </a:p>
        </p:txBody>
      </p:sp>
      <p:sp>
        <p:nvSpPr>
          <p:cNvPr id="4" name="矩形 3"/>
          <p:cNvSpPr/>
          <p:nvPr/>
        </p:nvSpPr>
        <p:spPr>
          <a:xfrm>
            <a:off x="1023462" y="1714194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023462" y="4292577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3899198" y="1705216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3899198" y="4283599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6774935" y="1690689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6774935" y="4269072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1" name="箭號: 向右 20"/>
          <p:cNvSpPr/>
          <p:nvPr/>
        </p:nvSpPr>
        <p:spPr>
          <a:xfrm>
            <a:off x="2774676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5650413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>
            <a:off x="2774676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/>
          <p:cNvSpPr/>
          <p:nvPr/>
        </p:nvSpPr>
        <p:spPr>
          <a:xfrm>
            <a:off x="5650413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單箭頭接點 28"/>
          <p:cNvCxnSpPr/>
          <p:nvPr/>
        </p:nvCxnSpPr>
        <p:spPr>
          <a:xfrm flipH="1">
            <a:off x="1751919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H="1">
            <a:off x="4633452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H="1">
            <a:off x="7514984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1733173" y="3812503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4631635" y="37854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7543120" y="37854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>
            <a:cxnSpLocks/>
          </p:cNvCxnSpPr>
          <p:nvPr/>
        </p:nvCxnSpPr>
        <p:spPr>
          <a:xfrm flipV="1">
            <a:off x="6095891" y="5576611"/>
            <a:ext cx="1447229" cy="53286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cxnSpLocks/>
          </p:cNvCxnSpPr>
          <p:nvPr/>
        </p:nvCxnSpPr>
        <p:spPr>
          <a:xfrm flipH="1" flipV="1">
            <a:off x="1926058" y="5647039"/>
            <a:ext cx="1148127" cy="52036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>
            <a:cxnSpLocks/>
          </p:cNvCxnSpPr>
          <p:nvPr/>
        </p:nvCxnSpPr>
        <p:spPr>
          <a:xfrm flipV="1">
            <a:off x="4658023" y="5576611"/>
            <a:ext cx="1" cy="51138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174625" y="6167402"/>
            <a:ext cx="879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Real poems: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床前明月光，疑似地上霜，舉頭望明月，低頭思故鄉</a:t>
            </a:r>
            <a:r>
              <a:rPr lang="zh-TW" altLang="en-US" sz="2400" dirty="0"/>
              <a:t>。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915285" y="3403468"/>
            <a:ext cx="173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哈哈哈哈哈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523462" y="3379388"/>
            <a:ext cx="2269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低頭吃便當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541370" y="3431921"/>
            <a:ext cx="2269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春眠不覺曉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644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WGAN</a:t>
            </a:r>
            <a:r>
              <a:rPr lang="zh-TW" altLang="en-US" dirty="0"/>
              <a:t> </a:t>
            </a:r>
            <a:r>
              <a:rPr lang="en-US" altLang="zh-TW" dirty="0"/>
              <a:t>–</a:t>
            </a:r>
            <a:r>
              <a:rPr lang="zh-TW" altLang="en-US" dirty="0"/>
              <a:t> 唐詩鍊成</a:t>
            </a:r>
          </a:p>
        </p:txBody>
      </p:sp>
      <p:sp>
        <p:nvSpPr>
          <p:cNvPr id="7" name="矩形 6"/>
          <p:cNvSpPr/>
          <p:nvPr/>
        </p:nvSpPr>
        <p:spPr>
          <a:xfrm>
            <a:off x="6472666" y="192251"/>
            <a:ext cx="25255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inherit"/>
              </a:rPr>
              <a:t>由 李仲翊 同學提供實驗結果</a:t>
            </a:r>
            <a:endParaRPr lang="zh-TW" altLang="en-US" sz="2400" i="0" dirty="0">
              <a:effectLst/>
              <a:latin typeface="Helvetica" panose="020B0604020202020204" pitchFamily="34" charset="0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52975"/>
          </a:xfrm>
        </p:spPr>
        <p:txBody>
          <a:bodyPr>
            <a:noAutofit/>
          </a:bodyPr>
          <a:lstStyle/>
          <a:p>
            <a:r>
              <a:rPr lang="zh-TW" altLang="en-US" sz="1800" dirty="0">
                <a:ea typeface="標楷體" panose="03000509000000000000" pitchFamily="65" charset="-120"/>
              </a:rPr>
              <a:t>升雲白遲丹齋取，此酒新巷市入頭。黃道故海歸中後，不驚入得韻子門。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據口容章蕃翎翎，邦貸無遊隔將毬。外蕭曾臺遶出畧，此計推上呂天夢。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新來寳伎泉，手雪泓臺蓑。曾子花路魏，不謀散薦船。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功持牧度機邈爭，不躚官嬉牧涼散。不迎白旅今掩冬，盡蘸金祇可停。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玉十洪沄爭春風，溪子風佛挺橫鞋。盤盤稅焰先花齋，誰過飄鶴一丞幢。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海人依野庇，為阻例沉迴。座花不佐樹，弟闌十名儂。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入維當興日世瀕，不評皺。頭醉空其杯，駸園凋送頭。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鉢笙動春枝，寶叅潔長知。官爲宻爛去，絆粒薛一靜。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吾涼腕不楚，縱先待旅知。楚人縱酒待，一蔓飄聖猜。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折幕故癘應韻子，徑頭霜瓊老徑徑。尚錯春鏘熊悽梅，去吹依能九將香。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通可矯目鷃須浄，丹迤挈花一抵嫖。外子當目中前醒，迎日幽筆鈎弧前。</a:t>
            </a:r>
            <a:endParaRPr lang="en-US" altLang="zh-TW" sz="1800" dirty="0">
              <a:ea typeface="標楷體" panose="03000509000000000000" pitchFamily="65" charset="-120"/>
            </a:endParaRPr>
          </a:p>
          <a:p>
            <a:r>
              <a:rPr lang="zh-TW" altLang="en-US" sz="1800" dirty="0">
                <a:ea typeface="標楷體" panose="03000509000000000000" pitchFamily="65" charset="-120"/>
              </a:rPr>
              <a:t>庭愛四樹人庭好，無衣服仍繡秋州。更怯風流欲鴂雲，帛陽舊據畆婷儻。</a:t>
            </a:r>
            <a:endParaRPr lang="en-US" altLang="zh-TW" sz="1800" dirty="0"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525674" y="989967"/>
            <a:ext cx="247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Random generated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04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Moving on the code space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490664"/>
            <a:ext cx="9077325" cy="43815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28650" y="5988733"/>
            <a:ext cx="807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Alec Radford, Luke Metz, Soumith Chintala, Unsupervised Representation Learning with Deep Convolutional Generative Adversarial Networks, ICLR, 2016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12696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/>
              <a:t>Component-by-component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Image generation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358900" y="3316781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346200" y="4046486"/>
            <a:ext cx="431800" cy="431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863850" y="3323378"/>
            <a:ext cx="431800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111375" y="3316781"/>
            <a:ext cx="431800" cy="43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105025" y="4057349"/>
            <a:ext cx="431800" cy="4318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863850" y="4057349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339850" y="4846336"/>
            <a:ext cx="431800" cy="431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101850" y="4846336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63850" y="4846336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166813" y="265025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E.g. 3 x 3 images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807075" y="2004508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5807075" y="3085595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5807075" y="4178589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18" name="文字方塊 17"/>
          <p:cNvSpPr txBox="1"/>
          <p:nvPr/>
        </p:nvSpPr>
        <p:spPr>
          <a:xfrm rot="5400000">
            <a:off x="6090910" y="5135886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9" name="箭號: 向右 18"/>
          <p:cNvSpPr/>
          <p:nvPr/>
        </p:nvSpPr>
        <p:spPr>
          <a:xfrm>
            <a:off x="5337175" y="2162737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/>
          <p:cNvSpPr/>
          <p:nvPr/>
        </p:nvSpPr>
        <p:spPr>
          <a:xfrm>
            <a:off x="7153275" y="2162737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20"/>
          <p:cNvSpPr/>
          <p:nvPr/>
        </p:nvSpPr>
        <p:spPr>
          <a:xfrm>
            <a:off x="5337175" y="3242001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7153275" y="3242001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>
            <a:off x="5337175" y="4332452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/>
          <p:cNvSpPr/>
          <p:nvPr/>
        </p:nvSpPr>
        <p:spPr>
          <a:xfrm>
            <a:off x="7153275" y="4332452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4248150" y="2248710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759325" y="2236010"/>
            <a:ext cx="431800" cy="43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4248150" y="3343781"/>
            <a:ext cx="431800" cy="43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7613650" y="2224389"/>
            <a:ext cx="431800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4248150" y="4422696"/>
            <a:ext cx="431800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1240631" y="5818678"/>
            <a:ext cx="687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be trained just with a large collection of images without any annotation</a:t>
            </a:r>
            <a:endParaRPr lang="zh-TW" altLang="en-US" sz="2400" dirty="0"/>
          </a:p>
        </p:txBody>
      </p:sp>
      <p:sp>
        <p:nvSpPr>
          <p:cNvPr id="35" name="矩形 34"/>
          <p:cNvSpPr/>
          <p:nvPr/>
        </p:nvSpPr>
        <p:spPr>
          <a:xfrm>
            <a:off x="4759325" y="3343781"/>
            <a:ext cx="431800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7616825" y="3317845"/>
            <a:ext cx="431800" cy="431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4759325" y="4422696"/>
            <a:ext cx="431800" cy="431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7613650" y="4427719"/>
            <a:ext cx="431800" cy="4318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1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4" grpId="0"/>
      <p:bldP spid="35" grpId="0" animBg="1"/>
      <p:bldP spid="36" grpId="0" animBg="1"/>
      <p:bldP spid="37" grpId="0" animBg="1"/>
      <p:bldP spid="3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Moving on the code space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Ref: http://qiita.com/mattya/items/e5bfe5e04b9d2f0bbd47</a:t>
            </a:r>
            <a:endParaRPr lang="zh-TW" altLang="en-US" sz="2400" dirty="0"/>
          </a:p>
        </p:txBody>
      </p:sp>
      <p:pic>
        <p:nvPicPr>
          <p:cNvPr id="2050" name="Picture 2" descr="tashiz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5" y="4643495"/>
            <a:ext cx="8748468" cy="183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reen Shot 2015-12-24 at 4.53.42 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2289742"/>
            <a:ext cx="8969829" cy="20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9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 to Image</a:t>
            </a:r>
            <a:endParaRPr lang="zh-TW" altLang="en-US" dirty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85" y="2086882"/>
            <a:ext cx="7277100" cy="18576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24388" y="365126"/>
            <a:ext cx="1504494" cy="10022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p:sp>
        <p:nvSpPr>
          <p:cNvPr id="11" name="箭號: 向右 10"/>
          <p:cNvSpPr/>
          <p:nvPr/>
        </p:nvSpPr>
        <p:spPr>
          <a:xfrm>
            <a:off x="7066396" y="604461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/>
          <p:cNvSpPr/>
          <p:nvPr/>
        </p:nvSpPr>
        <p:spPr>
          <a:xfrm>
            <a:off x="4947289" y="579166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01743" y="4079443"/>
            <a:ext cx="7513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Scott Reed,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Zeynep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Akata,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Xinchen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Yan,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Lajanugen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Logeswaran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Bernt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Schiele, </a:t>
            </a:r>
            <a:r>
              <a:rPr lang="en-US" altLang="zh-TW" dirty="0" err="1">
                <a:solidFill>
                  <a:srgbClr val="24292E"/>
                </a:solidFill>
                <a:latin typeface="-apple-system"/>
              </a:rPr>
              <a:t>Honglak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 Lee, “</a:t>
            </a:r>
            <a:r>
              <a:rPr lang="en-US" altLang="zh-TW" dirty="0"/>
              <a:t>Generative Adversarial Text-to-Image Synthesis</a:t>
            </a:r>
            <a:r>
              <a:rPr lang="en-US" altLang="zh-TW" dirty="0">
                <a:solidFill>
                  <a:srgbClr val="24292E"/>
                </a:solidFill>
                <a:latin typeface="-apple-system"/>
              </a:rPr>
              <a:t>”, ICML 2016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130939" y="635432"/>
            <a:ext cx="73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Text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411434" y="652565"/>
            <a:ext cx="124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001742" y="5607946"/>
            <a:ext cx="751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Scott Reed, </a:t>
            </a:r>
            <a:r>
              <a:rPr lang="en-US" altLang="zh-TW" dirty="0" err="1"/>
              <a:t>Zeynep</a:t>
            </a:r>
            <a:r>
              <a:rPr lang="en-US" altLang="zh-TW" dirty="0"/>
              <a:t> Akata, Santosh Mohan, Samuel </a:t>
            </a:r>
            <a:r>
              <a:rPr lang="en-US" altLang="zh-TW" dirty="0" err="1"/>
              <a:t>Tenka</a:t>
            </a:r>
            <a:r>
              <a:rPr lang="en-US" altLang="zh-TW" dirty="0"/>
              <a:t>, </a:t>
            </a:r>
            <a:r>
              <a:rPr lang="en-US" altLang="zh-TW" dirty="0" err="1"/>
              <a:t>Bernt</a:t>
            </a:r>
            <a:r>
              <a:rPr lang="en-US" altLang="zh-TW" dirty="0"/>
              <a:t> Schiele, </a:t>
            </a:r>
            <a:r>
              <a:rPr lang="en-US" altLang="zh-TW" dirty="0" err="1"/>
              <a:t>Honglak</a:t>
            </a:r>
            <a:r>
              <a:rPr lang="en-US" altLang="zh-TW" dirty="0"/>
              <a:t> Lee, “Learning What and Where to Draw”, NIPS 2016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001743" y="4705195"/>
            <a:ext cx="7513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Han Zhang, Tao Xu, </a:t>
            </a:r>
            <a:r>
              <a:rPr lang="en-US" altLang="zh-TW" dirty="0" err="1"/>
              <a:t>Hongsheng</a:t>
            </a:r>
            <a:r>
              <a:rPr lang="en-US" altLang="zh-TW" dirty="0"/>
              <a:t> Li, </a:t>
            </a:r>
            <a:r>
              <a:rPr lang="en-US" altLang="zh-TW" dirty="0" err="1"/>
              <a:t>Shaoting</a:t>
            </a:r>
            <a:r>
              <a:rPr lang="en-US" altLang="zh-TW" dirty="0"/>
              <a:t> Zhang, </a:t>
            </a:r>
            <a:r>
              <a:rPr lang="en-US" altLang="zh-TW" dirty="0" err="1"/>
              <a:t>Xiaolei</a:t>
            </a:r>
            <a:r>
              <a:rPr lang="en-US" altLang="zh-TW" dirty="0"/>
              <a:t> Huang, </a:t>
            </a:r>
            <a:r>
              <a:rPr lang="en-US" altLang="zh-TW" dirty="0" err="1"/>
              <a:t>Xiaogang</a:t>
            </a:r>
            <a:r>
              <a:rPr lang="en-US" altLang="zh-TW" dirty="0"/>
              <a:t> Wang, Dimitris Metaxas, “</a:t>
            </a:r>
            <a:r>
              <a:rPr lang="en-US" altLang="zh-TW" dirty="0" err="1"/>
              <a:t>StackGAN</a:t>
            </a:r>
            <a:r>
              <a:rPr lang="en-US" altLang="zh-TW" dirty="0"/>
              <a:t>: Text to Photo-realistic Image Synthesis with Stacked Generative Adversarial Networks”, </a:t>
            </a:r>
            <a:r>
              <a:rPr lang="en-US" altLang="zh-TW" dirty="0" err="1"/>
              <a:t>arXiv</a:t>
            </a:r>
            <a:r>
              <a:rPr lang="en-US" altLang="zh-TW" dirty="0"/>
              <a:t> </a:t>
            </a:r>
            <a:r>
              <a:rPr lang="en-US" altLang="zh-TW" dirty="0" err="1"/>
              <a:t>prepring</a:t>
            </a:r>
            <a:r>
              <a:rPr lang="en-US" altLang="zh-TW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9842373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 to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968403" y="633625"/>
            <a:ext cx="2534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1D2129"/>
                </a:solidFill>
                <a:latin typeface="Helvetica" panose="020B0604020202020204" pitchFamily="34" charset="0"/>
              </a:rPr>
              <a:t>"red flower with black center"</a:t>
            </a:r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030" y="330517"/>
            <a:ext cx="1339563" cy="13601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3" y="1825625"/>
            <a:ext cx="9144000" cy="46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 to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E.g. </a:t>
            </a:r>
            <a:r>
              <a:rPr lang="zh-TW" altLang="en-US" dirty="0"/>
              <a:t>根據文字敘述畫出動漫人物頭像</a:t>
            </a: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683872" y="612408"/>
            <a:ext cx="2231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inherit"/>
              </a:rPr>
              <a:t>由 曾柏翔 同學提供實驗結果</a:t>
            </a:r>
            <a:endParaRPr lang="zh-TW" altLang="en-US" sz="2400" i="0" dirty="0">
              <a:effectLst/>
              <a:latin typeface="Helvetica" panose="020B0604020202020204" pitchFamily="34" charset="0"/>
            </a:endParaRPr>
          </a:p>
        </p:txBody>
      </p:sp>
      <p:pic>
        <p:nvPicPr>
          <p:cNvPr id="5" name="內容版面配置區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5" y="4197197"/>
            <a:ext cx="7861950" cy="9198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5" y="5583214"/>
            <a:ext cx="7851928" cy="9186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5" y="2798778"/>
            <a:ext cx="7851928" cy="91869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46316" y="3762584"/>
            <a:ext cx="2854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Black</a:t>
            </a:r>
            <a:r>
              <a:rPr lang="en-US" altLang="zh-TW" sz="2400" dirty="0"/>
              <a:t> hair, </a:t>
            </a:r>
            <a:r>
              <a:rPr lang="en-US" altLang="zh-TW" sz="2400" b="1" dirty="0">
                <a:solidFill>
                  <a:srgbClr val="0000FF"/>
                </a:solidFill>
              </a:rPr>
              <a:t>blue</a:t>
            </a:r>
            <a:r>
              <a:rPr lang="en-US" altLang="zh-TW" sz="2400" dirty="0"/>
              <a:t> eyes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46315" y="5146087"/>
            <a:ext cx="297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</a:rPr>
              <a:t>Blue</a:t>
            </a:r>
            <a:r>
              <a:rPr lang="en-US" altLang="zh-TW" sz="2400" dirty="0"/>
              <a:t> hair, </a:t>
            </a:r>
            <a:r>
              <a:rPr lang="en-US" altLang="zh-TW" sz="2400" b="1" dirty="0">
                <a:solidFill>
                  <a:srgbClr val="00B050"/>
                </a:solidFill>
              </a:rPr>
              <a:t>green</a:t>
            </a:r>
            <a:r>
              <a:rPr lang="en-US" altLang="zh-TW" sz="2400" dirty="0"/>
              <a:t> eyes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46315" y="2305474"/>
            <a:ext cx="2432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Red</a:t>
            </a:r>
            <a:r>
              <a:rPr lang="en-US" altLang="zh-TW" sz="2400" dirty="0"/>
              <a:t> hair, long hair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890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Image-to-image Translation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43488" y="5896895"/>
            <a:ext cx="7657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Phillip Isola, Jun-Yan Zhu, </a:t>
            </a:r>
            <a:r>
              <a:rPr lang="en-US" altLang="zh-TW" dirty="0" err="1">
                <a:latin typeface="Lucida Grande"/>
              </a:rPr>
              <a:t>Tinghui</a:t>
            </a:r>
            <a:r>
              <a:rPr lang="en-US" altLang="zh-TW" dirty="0">
                <a:latin typeface="Lucida Grande"/>
              </a:rPr>
              <a:t> Zhou, Alexei A. </a:t>
            </a:r>
            <a:r>
              <a:rPr lang="en-US" altLang="zh-TW" dirty="0" err="1">
                <a:latin typeface="Lucida Grande"/>
              </a:rPr>
              <a:t>Efros</a:t>
            </a:r>
            <a:r>
              <a:rPr lang="en-US" altLang="zh-TW" dirty="0">
                <a:latin typeface="Lucida Grande"/>
              </a:rPr>
              <a:t>, “Image-to-Image Translation with Conditional Adversarial Networks”, </a:t>
            </a:r>
            <a:r>
              <a:rPr lang="en-US" altLang="zh-TW" dirty="0" err="1">
                <a:latin typeface="Lucida Grande"/>
              </a:rPr>
              <a:t>arXiv</a:t>
            </a:r>
            <a:r>
              <a:rPr lang="en-US" altLang="zh-TW" dirty="0">
                <a:latin typeface="Lucida Grande"/>
              </a:rPr>
              <a:t> preprint, 2016 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152"/>
            <a:ext cx="9144000" cy="340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50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Image-to-image Translation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6062"/>
            <a:ext cx="9144000" cy="39809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640015" y="1690689"/>
            <a:ext cx="5503985" cy="4903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54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Cycle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1973"/>
            <a:ext cx="9144000" cy="41846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0"/>
            <a:ext cx="3943350" cy="245119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8650" y="1388825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https://arxiv.org/abs/1703.10593</a:t>
            </a:r>
          </a:p>
        </p:txBody>
      </p:sp>
    </p:spTree>
    <p:extLst>
      <p:ext uri="{BB962C8B-B14F-4D97-AF65-F5344CB8AC3E}">
        <p14:creationId xmlns:p14="http://schemas.microsoft.com/office/powerpoint/2010/main" val="4027109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865" y="0"/>
            <a:ext cx="5316135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Disco 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85192" y="648866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https://arxiv.org/abs/1703.05192</a:t>
            </a:r>
          </a:p>
        </p:txBody>
      </p:sp>
    </p:spTree>
    <p:extLst>
      <p:ext uri="{BB962C8B-B14F-4D97-AF65-F5344CB8AC3E}">
        <p14:creationId xmlns:p14="http://schemas.microsoft.com/office/powerpoint/2010/main" val="1923396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機械学習で美少女化 </a:t>
            </a:r>
            <a:r>
              <a:rPr lang="en-US" altLang="ja-JP" dirty="0"/>
              <a:t>~ </a:t>
            </a:r>
            <a:r>
              <a:rPr lang="ja-JP" altLang="en-US" dirty="0"/>
              <a:t>あるいは</a:t>
            </a:r>
            <a:r>
              <a:rPr lang="en-US" altLang="ja-JP" dirty="0"/>
              <a:t>NEW GAME! </a:t>
            </a:r>
            <a:r>
              <a:rPr lang="ja-JP" altLang="en-US" dirty="0"/>
              <a:t>の世界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http://qiita.com/Hi-king/items/8d36d9029ad1203aac55</a:t>
            </a:r>
            <a:endParaRPr lang="en-US" altLang="zh-TW" dirty="0"/>
          </a:p>
        </p:txBody>
      </p:sp>
      <p:pic>
        <p:nvPicPr>
          <p:cNvPr id="1032" name="Picture 8" descr="YUKA0I9A7452_TP_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468284"/>
            <a:ext cx="3543300" cy="23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468283"/>
            <a:ext cx="3543302" cy="23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3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So many GANs </a:t>
            </a:r>
            <a:br>
              <a:rPr lang="en-US" altLang="zh-TW" dirty="0"/>
            </a:br>
            <a:r>
              <a:rPr lang="en-US" altLang="zh-TW" dirty="0"/>
              <a:t>…… Just name a few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191358" y="1849717"/>
          <a:ext cx="338064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642">
                  <a:extLst>
                    <a:ext uri="{9D8B030D-6E8A-4147-A177-3AD203B41FA5}">
                      <a16:colId xmlns:a16="http://schemas.microsoft.com/office/drawing/2014/main" val="2014619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Modifying the Optimization of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/>
                        <a:t>fGAN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232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WGAN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118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Least-square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529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Loss Sensitive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464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Energy-based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8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Boundary-seeking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49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Unroll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503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……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86817"/>
                  </a:ext>
                </a:extLst>
              </a:tr>
            </a:tbl>
          </a:graphicData>
        </a:graphic>
      </p:graphicFrame>
      <p:graphicFrame>
        <p:nvGraphicFramePr>
          <p:cNvPr id="5" name="內容版面配置區 3"/>
          <p:cNvGraphicFramePr>
            <a:graphicFrameLocks/>
          </p:cNvGraphicFramePr>
          <p:nvPr>
            <p:extLst/>
          </p:nvPr>
        </p:nvGraphicFramePr>
        <p:xfrm>
          <a:off x="4853354" y="1849717"/>
          <a:ext cx="3380642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642">
                  <a:extLst>
                    <a:ext uri="{9D8B030D-6E8A-4147-A177-3AD203B41FA5}">
                      <a16:colId xmlns:a16="http://schemas.microsoft.com/office/drawing/2014/main" val="2014619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Different Structure from the Original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1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Conditional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232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Semi-supervised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118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/>
                        <a:t>InfoGAN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529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err="1"/>
                        <a:t>BiGAN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464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Cycle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8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Disco 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49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VAE-GAN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503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……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86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06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/>
              <a:t>Component-by-component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Image generation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327942" y="4742855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67421" y="4753291"/>
            <a:ext cx="431800" cy="431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094308" y="4742855"/>
            <a:ext cx="431800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860675" y="4046122"/>
            <a:ext cx="431800" cy="43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114154" y="4009106"/>
            <a:ext cx="431800" cy="4318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331119" y="3308748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60675" y="3308748"/>
            <a:ext cx="431800" cy="431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327942" y="4009106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095897" y="3331430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166813" y="265025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E.g. 3 x 3 images</a:t>
            </a:r>
            <a:endParaRPr lang="zh-TW" altLang="en-US" sz="2400" dirty="0"/>
          </a:p>
        </p:txBody>
      </p:sp>
      <p:sp>
        <p:nvSpPr>
          <p:cNvPr id="39" name="矩形 38"/>
          <p:cNvSpPr/>
          <p:nvPr/>
        </p:nvSpPr>
        <p:spPr>
          <a:xfrm>
            <a:off x="5807075" y="2004508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40" name="矩形 39"/>
          <p:cNvSpPr/>
          <p:nvPr/>
        </p:nvSpPr>
        <p:spPr>
          <a:xfrm>
            <a:off x="5807075" y="3085595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41" name="矩形 40"/>
          <p:cNvSpPr/>
          <p:nvPr/>
        </p:nvSpPr>
        <p:spPr>
          <a:xfrm>
            <a:off x="5807075" y="4178589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42" name="文字方塊 41"/>
          <p:cNvSpPr txBox="1"/>
          <p:nvPr/>
        </p:nvSpPr>
        <p:spPr>
          <a:xfrm rot="5400000">
            <a:off x="6090910" y="5135886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43" name="箭號: 向右 42"/>
          <p:cNvSpPr/>
          <p:nvPr/>
        </p:nvSpPr>
        <p:spPr>
          <a:xfrm>
            <a:off x="5337175" y="2162737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箭號: 向右 43"/>
          <p:cNvSpPr/>
          <p:nvPr/>
        </p:nvSpPr>
        <p:spPr>
          <a:xfrm>
            <a:off x="7153275" y="2162737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箭號: 向右 44"/>
          <p:cNvSpPr/>
          <p:nvPr/>
        </p:nvSpPr>
        <p:spPr>
          <a:xfrm>
            <a:off x="5337175" y="3242001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箭號: 向右 45"/>
          <p:cNvSpPr/>
          <p:nvPr/>
        </p:nvSpPr>
        <p:spPr>
          <a:xfrm>
            <a:off x="7153275" y="3242001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箭號: 向右 46"/>
          <p:cNvSpPr/>
          <p:nvPr/>
        </p:nvSpPr>
        <p:spPr>
          <a:xfrm>
            <a:off x="5337175" y="4332452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箭號: 向右 47"/>
          <p:cNvSpPr/>
          <p:nvPr/>
        </p:nvSpPr>
        <p:spPr>
          <a:xfrm>
            <a:off x="7153275" y="4332452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文字方塊 57"/>
          <p:cNvSpPr txBox="1"/>
          <p:nvPr/>
        </p:nvSpPr>
        <p:spPr>
          <a:xfrm>
            <a:off x="1240631" y="5818678"/>
            <a:ext cx="687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be trained just with a large collection of images without any annotation</a:t>
            </a:r>
            <a:endParaRPr lang="zh-TW" altLang="en-US" sz="2400" dirty="0"/>
          </a:p>
        </p:txBody>
      </p:sp>
      <p:sp>
        <p:nvSpPr>
          <p:cNvPr id="60" name="矩形 59"/>
          <p:cNvSpPr/>
          <p:nvPr/>
        </p:nvSpPr>
        <p:spPr>
          <a:xfrm>
            <a:off x="4272954" y="2209139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/>
        </p:nvSpPr>
        <p:spPr>
          <a:xfrm>
            <a:off x="4803775" y="2209139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/>
        </p:nvSpPr>
        <p:spPr>
          <a:xfrm>
            <a:off x="7623175" y="2220074"/>
            <a:ext cx="431800" cy="431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4796432" y="3300458"/>
            <a:ext cx="431800" cy="431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>
            <a:off x="4258268" y="3295257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7623175" y="3286073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4257674" y="4429226"/>
            <a:ext cx="431800" cy="431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/>
        </p:nvSpPr>
        <p:spPr>
          <a:xfrm>
            <a:off x="4803775" y="4425693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7627938" y="4387713"/>
            <a:ext cx="431800" cy="4318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8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40" grpId="0" animBg="1"/>
      <p:bldP spid="41" grpId="0" animBg="1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/>
              <a:t>Acknowledgement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感謝 </a:t>
            </a:r>
            <a:r>
              <a:rPr lang="en-US" altLang="zh-TW" sz="2800" dirty="0"/>
              <a:t>Ryan</a:t>
            </a:r>
            <a:r>
              <a:rPr lang="zh-TW" altLang="en-US" sz="2800" dirty="0"/>
              <a:t> </a:t>
            </a:r>
            <a:r>
              <a:rPr lang="en-US" altLang="zh-TW" sz="2800" dirty="0"/>
              <a:t>Sun </a:t>
            </a:r>
            <a:r>
              <a:rPr lang="zh-TW" altLang="en-US" sz="2800" dirty="0"/>
              <a:t>來信指出投影片上的錯</a:t>
            </a:r>
            <a:r>
              <a:rPr lang="zh-TW" altLang="en-US" dirty="0"/>
              <a:t>字</a:t>
            </a:r>
            <a:endParaRPr lang="zh-TW" altLang="en-US" sz="2800" dirty="0"/>
          </a:p>
          <a:p>
            <a:endParaRPr lang="en-US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5958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Practicing Generation Models:</a:t>
            </a:r>
            <a:br>
              <a:rPr lang="en-US" altLang="zh-TW" dirty="0"/>
            </a:br>
            <a:r>
              <a:rPr lang="en-US" altLang="zh-TW" dirty="0"/>
              <a:t>Pokémon Creation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Small images of 792 Pokémon's</a:t>
            </a:r>
          </a:p>
          <a:p>
            <a:pPr lvl="1"/>
            <a:r>
              <a:rPr lang="en-US" altLang="zh-TW" dirty="0"/>
              <a:t>Can machine learn to create new </a:t>
            </a:r>
            <a:r>
              <a:rPr lang="en-US" altLang="zh-TW" dirty="0" err="1"/>
              <a:t>Pokémons</a:t>
            </a:r>
            <a:r>
              <a:rPr lang="en-US" altLang="zh-TW" dirty="0"/>
              <a:t>?</a:t>
            </a:r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Source of image: http://bulbapedia.bulbagarden.net/wiki/List_of_Pok%C3%A9mon_by_base_stats_(Generation_VI)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1594726" y="2920484"/>
            <a:ext cx="6247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i="1" u="sng" dirty="0"/>
              <a:t>Don't catch them</a:t>
            </a:r>
            <a:r>
              <a:rPr lang="en-US" altLang="zh-TW" sz="3600" b="1" i="1" u="sng" dirty="0"/>
              <a:t>! Create them!</a:t>
            </a:r>
            <a:endParaRPr lang="zh-TW" altLang="en-US" sz="3600" b="1" i="1" u="sng" dirty="0"/>
          </a:p>
        </p:txBody>
      </p:sp>
      <p:sp>
        <p:nvSpPr>
          <p:cNvPr id="5" name="文字方塊 4"/>
          <p:cNvSpPr txBox="1"/>
          <p:nvPr/>
        </p:nvSpPr>
        <p:spPr>
          <a:xfrm>
            <a:off x="857250" y="5327870"/>
            <a:ext cx="325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Original image is 40 x 40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857250" y="5850234"/>
            <a:ext cx="375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Making them into 20 x 20</a:t>
            </a:r>
            <a:endParaRPr lang="zh-TW" altLang="en-US" sz="24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16" y="5384982"/>
            <a:ext cx="990647" cy="9790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10" y="5327870"/>
            <a:ext cx="1048106" cy="10358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74" y="5352160"/>
            <a:ext cx="1070373" cy="105787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85" y="5366277"/>
            <a:ext cx="970384" cy="9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Practicing Generation Models:</a:t>
            </a:r>
            <a:br>
              <a:rPr lang="en-US" altLang="zh-TW" dirty="0"/>
            </a:br>
            <a:r>
              <a:rPr lang="en-US" altLang="zh-TW" dirty="0"/>
              <a:t>Pokémon Creation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Tips (?)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840514" y="2981466"/>
            <a:ext cx="827314" cy="667657"/>
          </a:xfrm>
          <a:prstGeom prst="rect">
            <a:avLst/>
          </a:prstGeom>
          <a:solidFill>
            <a:srgbClr val="3296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954486" y="3084461"/>
            <a:ext cx="2977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R=50, G=150, B=100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045029" y="2325088"/>
            <a:ext cx="747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Each pixel is represented by 3 numbers (corresponding to RGB)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45028" y="3835526"/>
            <a:ext cx="747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Each pixel is represented by a 1-of-N encoding feature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795934" y="4508421"/>
            <a:ext cx="459049" cy="370461"/>
          </a:xfrm>
          <a:prstGeom prst="rect">
            <a:avLst/>
          </a:prstGeom>
          <a:solidFill>
            <a:srgbClr val="3296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3162387" y="4538432"/>
          <a:ext cx="41760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11">
                  <a:extLst>
                    <a:ext uri="{9D8B030D-6E8A-4147-A177-3AD203B41FA5}">
                      <a16:colId xmlns:a16="http://schemas.microsoft.com/office/drawing/2014/main" val="3184319674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3686666428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3378736128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1211508453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155624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952035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7420301" y="4338655"/>
            <a:ext cx="9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3178407" y="4549857"/>
          <a:ext cx="41760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11">
                  <a:extLst>
                    <a:ext uri="{9D8B030D-6E8A-4147-A177-3AD203B41FA5}">
                      <a16:colId xmlns:a16="http://schemas.microsoft.com/office/drawing/2014/main" val="3184319674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3686666428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3378736128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1211508453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155624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952035"/>
                  </a:ext>
                </a:extLst>
              </a:tr>
            </a:tbl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1310982" y="6039332"/>
            <a:ext cx="371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Clustering the similar color 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031894" y="6038634"/>
            <a:ext cx="282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167 colors in total</a:t>
            </a:r>
            <a:endParaRPr lang="zh-TW" altLang="en-US" sz="2400" dirty="0"/>
          </a:p>
        </p:txBody>
      </p:sp>
      <p:sp>
        <p:nvSpPr>
          <p:cNvPr id="15" name="箭號: 向右 14"/>
          <p:cNvSpPr/>
          <p:nvPr/>
        </p:nvSpPr>
        <p:spPr>
          <a:xfrm>
            <a:off x="4950578" y="6039332"/>
            <a:ext cx="1060600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3320897" y="4890740"/>
            <a:ext cx="3828000" cy="370461"/>
            <a:chOff x="3320897" y="4890740"/>
            <a:chExt cx="3828000" cy="370461"/>
          </a:xfrm>
        </p:grpSpPr>
        <p:sp>
          <p:nvSpPr>
            <p:cNvPr id="16" name="矩形 15"/>
            <p:cNvSpPr/>
            <p:nvPr/>
          </p:nvSpPr>
          <p:spPr>
            <a:xfrm>
              <a:off x="5025872" y="4890740"/>
              <a:ext cx="459049" cy="370461"/>
            </a:xfrm>
            <a:prstGeom prst="rect">
              <a:avLst/>
            </a:prstGeom>
            <a:solidFill>
              <a:srgbClr val="3296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201609" y="4890740"/>
              <a:ext cx="459049" cy="37046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320897" y="4890740"/>
              <a:ext cx="459049" cy="37046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885076" y="4890740"/>
              <a:ext cx="459049" cy="331470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689848" y="4890740"/>
              <a:ext cx="459049" cy="33147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箭號: 向右 23"/>
          <p:cNvSpPr/>
          <p:nvPr/>
        </p:nvSpPr>
        <p:spPr>
          <a:xfrm>
            <a:off x="2438399" y="4508421"/>
            <a:ext cx="556592" cy="3534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4602022" y="5185195"/>
            <a:ext cx="1239178" cy="693066"/>
            <a:chOff x="4641778" y="5185195"/>
            <a:chExt cx="1239178" cy="693066"/>
          </a:xfrm>
        </p:grpSpPr>
        <p:sp>
          <p:nvSpPr>
            <p:cNvPr id="21" name="矩形 20"/>
            <p:cNvSpPr/>
            <p:nvPr/>
          </p:nvSpPr>
          <p:spPr>
            <a:xfrm>
              <a:off x="4641778" y="5507799"/>
              <a:ext cx="459049" cy="37046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421907" y="5507800"/>
              <a:ext cx="459049" cy="37046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 rot="2823275">
              <a:off x="5375590" y="5127689"/>
              <a:ext cx="408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=</a:t>
              </a:r>
              <a:endParaRPr lang="zh-TW" altLang="en-US" sz="2800" dirty="0"/>
            </a:p>
          </p:txBody>
        </p:sp>
        <p:sp>
          <p:nvSpPr>
            <p:cNvPr id="28" name="文字方塊 27"/>
            <p:cNvSpPr txBox="1"/>
            <p:nvPr/>
          </p:nvSpPr>
          <p:spPr>
            <a:xfrm rot="18592829">
              <a:off x="4835938" y="5133100"/>
              <a:ext cx="408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=</a:t>
              </a:r>
              <a:endParaRPr lang="zh-TW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37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11" grpId="0"/>
      <p:bldP spid="13" grpId="0"/>
      <p:bldP spid="14" grpId="0"/>
      <p:bldP spid="15" grpId="0" animBg="1"/>
      <p:bldP spid="2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5364</TotalTime>
  <Words>3112</Words>
  <Application>Microsoft Office PowerPoint</Application>
  <PresentationFormat>如螢幕大小 (4:3)</PresentationFormat>
  <Paragraphs>711</Paragraphs>
  <Slides>70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70</vt:i4>
      </vt:variant>
    </vt:vector>
  </HeadingPairs>
  <TitlesOfParts>
    <vt:vector size="85" baseType="lpstr">
      <vt:lpstr>-apple-system</vt:lpstr>
      <vt:lpstr>Exchange Web</vt:lpstr>
      <vt:lpstr>inherit</vt:lpstr>
      <vt:lpstr>Lucida Grande</vt:lpstr>
      <vt:lpstr>游ゴシック Light</vt:lpstr>
      <vt:lpstr>新細明體</vt:lpstr>
      <vt:lpstr>標楷體</vt:lpstr>
      <vt:lpstr>Arial</vt:lpstr>
      <vt:lpstr>Arial</vt:lpstr>
      <vt:lpstr>Calibri</vt:lpstr>
      <vt:lpstr>Calibri Light</vt:lpstr>
      <vt:lpstr>Cambria Math</vt:lpstr>
      <vt:lpstr>Helvetica</vt:lpstr>
      <vt:lpstr>Wingdings</vt:lpstr>
      <vt:lpstr>Office 佈景主題</vt:lpstr>
      <vt:lpstr>Unsupervised Learning: Generation</vt:lpstr>
      <vt:lpstr>Creation</vt:lpstr>
      <vt:lpstr>Creation</vt:lpstr>
      <vt:lpstr>Creation </vt:lpstr>
      <vt:lpstr>Generative Models</vt:lpstr>
      <vt:lpstr>Component-by-component</vt:lpstr>
      <vt:lpstr>Component-by-component</vt:lpstr>
      <vt:lpstr>Practicing Generation Models: Pokémon Creation</vt:lpstr>
      <vt:lpstr>Practicing Generation Models: Pokémon Creation</vt:lpstr>
      <vt:lpstr>Practicing Generation Models: Pokémon Creation</vt:lpstr>
      <vt:lpstr>PowerPoint 簡報</vt:lpstr>
      <vt:lpstr>Pokémon Creation</vt:lpstr>
      <vt:lpstr>PixelRNN</vt:lpstr>
      <vt:lpstr>More than images ……</vt:lpstr>
      <vt:lpstr>Generative Models</vt:lpstr>
      <vt:lpstr>Auto-encoder</vt:lpstr>
      <vt:lpstr>Review: Auto-encoder</vt:lpstr>
      <vt:lpstr>Review: Auto-encoder</vt:lpstr>
      <vt:lpstr>PowerPoint 簡報</vt:lpstr>
      <vt:lpstr>Why VAE?</vt:lpstr>
      <vt:lpstr>Why VAE?</vt:lpstr>
      <vt:lpstr>Why VAE?</vt:lpstr>
      <vt:lpstr>Warning of Math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End of Warning</vt:lpstr>
      <vt:lpstr>PowerPoint 簡報</vt:lpstr>
      <vt:lpstr>PowerPoint 簡報</vt:lpstr>
      <vt:lpstr>PowerPoint 簡報</vt:lpstr>
      <vt:lpstr>Problems of VAE</vt:lpstr>
      <vt:lpstr>Generative Models</vt:lpstr>
      <vt:lpstr>Cifar-10</vt:lpstr>
      <vt:lpstr>Yann LeCun’s comment</vt:lpstr>
      <vt:lpstr>Yann LeCun’s comment</vt:lpstr>
      <vt:lpstr>Evolution</vt:lpstr>
      <vt:lpstr>The evolution of generation</vt:lpstr>
      <vt:lpstr>Basic Idea of GAN</vt:lpstr>
      <vt:lpstr>Basic Idea of GAN</vt:lpstr>
      <vt:lpstr>Basic Idea of GAN</vt:lpstr>
      <vt:lpstr>Basic Idea of GAN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GAN – 二次元人物頭像鍊成</vt:lpstr>
      <vt:lpstr>Why GAN is hard to train?</vt:lpstr>
      <vt:lpstr>Why GAN is hard to train?</vt:lpstr>
      <vt:lpstr>WGAN</vt:lpstr>
      <vt:lpstr>WGAN – 唐詩鍊成</vt:lpstr>
      <vt:lpstr>WGAN – 唐詩鍊成</vt:lpstr>
      <vt:lpstr>Moving on the code space</vt:lpstr>
      <vt:lpstr>Moving on the code space</vt:lpstr>
      <vt:lpstr>Text to Image</vt:lpstr>
      <vt:lpstr>Text to Image</vt:lpstr>
      <vt:lpstr>Text to Image</vt:lpstr>
      <vt:lpstr>Image-to-image Translation</vt:lpstr>
      <vt:lpstr>Image-to-image Translation  - Results</vt:lpstr>
      <vt:lpstr>Cycle GAN</vt:lpstr>
      <vt:lpstr>Disco GAN</vt:lpstr>
      <vt:lpstr>機械学習で美少女化 ~ あるいはNEW GAME! の世界</vt:lpstr>
      <vt:lpstr>So many GANs  …… Just name a few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VAE</dc:title>
  <dc:creator>Hung-yi Lee</dc:creator>
  <cp:lastModifiedBy>Hung-yi Lee</cp:lastModifiedBy>
  <cp:revision>200</cp:revision>
  <dcterms:created xsi:type="dcterms:W3CDTF">2016-11-20T13:20:03Z</dcterms:created>
  <dcterms:modified xsi:type="dcterms:W3CDTF">2017-05-03T14:23:12Z</dcterms:modified>
</cp:coreProperties>
</file>